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63" r:id="rId2"/>
    <p:sldId id="259" r:id="rId3"/>
    <p:sldId id="261" r:id="rId4"/>
    <p:sldId id="260" r:id="rId5"/>
    <p:sldId id="262" r:id="rId6"/>
    <p:sldId id="264" r:id="rId7"/>
    <p:sldId id="257" r:id="rId8"/>
    <p:sldId id="258" r:id="rId9"/>
    <p:sldId id="265" r:id="rId10"/>
    <p:sldId id="294" r:id="rId11"/>
    <p:sldId id="266" r:id="rId12"/>
    <p:sldId id="267" r:id="rId13"/>
    <p:sldId id="268" r:id="rId14"/>
    <p:sldId id="269" r:id="rId15"/>
    <p:sldId id="288" r:id="rId16"/>
    <p:sldId id="275" r:id="rId17"/>
    <p:sldId id="276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77" r:id="rId28"/>
    <p:sldId id="279" r:id="rId29"/>
    <p:sldId id="289" r:id="rId30"/>
    <p:sldId id="290" r:id="rId31"/>
    <p:sldId id="291" r:id="rId32"/>
    <p:sldId id="295" r:id="rId33"/>
    <p:sldId id="293" r:id="rId34"/>
  </p:sldIdLst>
  <p:sldSz cx="9144000" cy="6858000" type="screen4x3"/>
  <p:notesSz cx="6858000" cy="99456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91470-3CA5-4FF3-AEBF-4EDB1593E90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7395E5E-7B7F-4BBE-9959-1C689547DFEA}">
      <dgm:prSet phldrT="[Text]"/>
      <dgm:spPr/>
      <dgm:t>
        <a:bodyPr/>
        <a:lstStyle/>
        <a:p>
          <a:pPr algn="l"/>
          <a:r>
            <a:rPr lang="id-ID" dirty="0" smtClean="0"/>
            <a:t>Daya dukung dan daya tampung lahan</a:t>
          </a:r>
          <a:endParaRPr lang="id-ID" dirty="0"/>
        </a:p>
      </dgm:t>
    </dgm:pt>
    <dgm:pt modelId="{7FBB347D-8CD6-42A7-AFD4-06CB0EA0ED30}" type="parTrans" cxnId="{9AE84E13-4835-4433-AA41-98F0A4A270B0}">
      <dgm:prSet/>
      <dgm:spPr/>
      <dgm:t>
        <a:bodyPr/>
        <a:lstStyle/>
        <a:p>
          <a:endParaRPr lang="id-ID"/>
        </a:p>
      </dgm:t>
    </dgm:pt>
    <dgm:pt modelId="{3872C5C4-B6E1-4E7B-AD0E-63C8F2839456}" type="sibTrans" cxnId="{9AE84E13-4835-4433-AA41-98F0A4A270B0}">
      <dgm:prSet/>
      <dgm:spPr/>
      <dgm:t>
        <a:bodyPr/>
        <a:lstStyle/>
        <a:p>
          <a:endParaRPr lang="id-ID"/>
        </a:p>
      </dgm:t>
    </dgm:pt>
    <dgm:pt modelId="{A63595E2-659A-4A3B-9591-EC7BDE6F0E85}">
      <dgm:prSet phldrT="[Text]"/>
      <dgm:spPr/>
      <dgm:t>
        <a:bodyPr/>
        <a:lstStyle/>
        <a:p>
          <a:pPr algn="just"/>
          <a:r>
            <a:rPr lang="id-ID" dirty="0" smtClean="0"/>
            <a:t>s</a:t>
          </a:r>
          <a:r>
            <a:rPr lang="en-US" dirty="0" err="1" smtClean="0"/>
            <a:t>ebagai</a:t>
          </a:r>
          <a:r>
            <a:rPr lang="en-US" dirty="0" smtClean="0"/>
            <a:t> </a:t>
          </a:r>
          <a:r>
            <a:rPr lang="en-US" dirty="0" err="1" smtClean="0"/>
            <a:t>kawasan</a:t>
          </a:r>
          <a:r>
            <a:rPr lang="en-US" dirty="0" smtClean="0"/>
            <a:t> </a:t>
          </a:r>
          <a:r>
            <a:rPr lang="en-US" dirty="0" err="1" smtClean="0"/>
            <a:t>perkotaan</a:t>
          </a:r>
          <a:r>
            <a:rPr lang="en-US" dirty="0" smtClean="0"/>
            <a:t>/</a:t>
          </a:r>
          <a:r>
            <a:rPr lang="en-US" dirty="0" err="1" smtClean="0"/>
            <a:t>perdesaan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intensitas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budidaya</a:t>
          </a:r>
          <a:r>
            <a:rPr lang="en-US" dirty="0" smtClean="0"/>
            <a:t> di </a:t>
          </a:r>
          <a:r>
            <a:rPr lang="en-US" dirty="0" err="1" smtClean="0"/>
            <a:t>dalamnya</a:t>
          </a:r>
          <a:r>
            <a:rPr lang="en-US" dirty="0" smtClean="0"/>
            <a:t>, </a:t>
          </a:r>
          <a:r>
            <a:rPr lang="en-US" dirty="0" err="1" smtClean="0"/>
            <a:t>baik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 </a:t>
          </a:r>
          <a:r>
            <a:rPr lang="en-US" dirty="0" err="1" smtClean="0"/>
            <a:t>permukiman</a:t>
          </a:r>
          <a:r>
            <a:rPr lang="en-US" dirty="0" smtClean="0"/>
            <a:t>, </a:t>
          </a:r>
          <a:r>
            <a:rPr lang="en-US" dirty="0" err="1" smtClean="0"/>
            <a:t>pertanian</a:t>
          </a:r>
          <a:r>
            <a:rPr lang="en-US" dirty="0" smtClean="0"/>
            <a:t>, </a:t>
          </a:r>
          <a:r>
            <a:rPr lang="en-US" dirty="0" err="1" smtClean="0"/>
            <a:t>perkebunan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aktivitas</a:t>
          </a:r>
          <a:r>
            <a:rPr lang="en-US" dirty="0" smtClean="0"/>
            <a:t> </a:t>
          </a:r>
          <a:r>
            <a:rPr lang="en-US" dirty="0" err="1" smtClean="0"/>
            <a:t>budidaya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endParaRPr lang="id-ID" dirty="0"/>
        </a:p>
      </dgm:t>
    </dgm:pt>
    <dgm:pt modelId="{624C54D2-4CF8-4047-9754-71E51D528A1E}" type="parTrans" cxnId="{E4BC0D92-436A-486B-A8A0-88DE984BC0AF}">
      <dgm:prSet/>
      <dgm:spPr/>
      <dgm:t>
        <a:bodyPr/>
        <a:lstStyle/>
        <a:p>
          <a:endParaRPr lang="id-ID"/>
        </a:p>
      </dgm:t>
    </dgm:pt>
    <dgm:pt modelId="{C562694D-E326-4EDB-A902-7F21E6858E0A}" type="sibTrans" cxnId="{E4BC0D92-436A-486B-A8A0-88DE984BC0AF}">
      <dgm:prSet/>
      <dgm:spPr/>
      <dgm:t>
        <a:bodyPr/>
        <a:lstStyle/>
        <a:p>
          <a:endParaRPr lang="id-ID"/>
        </a:p>
      </dgm:t>
    </dgm:pt>
    <dgm:pt modelId="{C3502E41-A045-404E-89F7-B4AD63384C5E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Pariwisata</a:t>
          </a:r>
          <a:endParaRPr lang="id-ID" dirty="0">
            <a:solidFill>
              <a:schemeClr val="bg1"/>
            </a:solidFill>
          </a:endParaRPr>
        </a:p>
      </dgm:t>
    </dgm:pt>
    <dgm:pt modelId="{76B3712C-FEEC-4475-8BDD-4B9EADE1F387}" type="parTrans" cxnId="{929443C8-9BC5-492F-B473-9931DA13C3A7}">
      <dgm:prSet/>
      <dgm:spPr/>
      <dgm:t>
        <a:bodyPr/>
        <a:lstStyle/>
        <a:p>
          <a:endParaRPr lang="id-ID"/>
        </a:p>
      </dgm:t>
    </dgm:pt>
    <dgm:pt modelId="{9BE5F6BF-3055-42C5-A90E-3E0106B17A06}" type="sibTrans" cxnId="{929443C8-9BC5-492F-B473-9931DA13C3A7}">
      <dgm:prSet/>
      <dgm:spPr/>
      <dgm:t>
        <a:bodyPr/>
        <a:lstStyle/>
        <a:p>
          <a:endParaRPr lang="id-ID"/>
        </a:p>
      </dgm:t>
    </dgm:pt>
    <dgm:pt modelId="{65BC7885-D5DE-4C79-8C91-0E07BBDC384C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Wisata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id-ID" dirty="0" smtClean="0">
              <a:solidFill>
                <a:schemeClr val="bg1"/>
              </a:solidFill>
            </a:rPr>
            <a:t>alam</a:t>
          </a:r>
          <a:endParaRPr lang="id-ID" dirty="0">
            <a:solidFill>
              <a:schemeClr val="bg1"/>
            </a:solidFill>
          </a:endParaRPr>
        </a:p>
      </dgm:t>
    </dgm:pt>
    <dgm:pt modelId="{DCD1462E-1B8F-4EFD-8FA1-27EDCD907779}" type="parTrans" cxnId="{B833BB2D-C63C-434D-B81F-BEF0495B6E87}">
      <dgm:prSet/>
      <dgm:spPr/>
      <dgm:t>
        <a:bodyPr/>
        <a:lstStyle/>
        <a:p>
          <a:endParaRPr lang="id-ID"/>
        </a:p>
      </dgm:t>
    </dgm:pt>
    <dgm:pt modelId="{F8AFD267-93AB-47E6-8ED9-16B68FA82BE8}" type="sibTrans" cxnId="{B833BB2D-C63C-434D-B81F-BEF0495B6E87}">
      <dgm:prSet/>
      <dgm:spPr/>
      <dgm:t>
        <a:bodyPr/>
        <a:lstStyle/>
        <a:p>
          <a:endParaRPr lang="id-ID"/>
        </a:p>
      </dgm:t>
    </dgm:pt>
    <dgm:pt modelId="{A0586E47-F16A-4213-8312-BD9658A74433}">
      <dgm:prSet phldrT="[Text]"/>
      <dgm:spPr/>
      <dgm:t>
        <a:bodyPr/>
        <a:lstStyle/>
        <a:p>
          <a:r>
            <a:rPr lang="id-ID" dirty="0" smtClean="0"/>
            <a:t>wisata budaya </a:t>
          </a:r>
          <a:endParaRPr lang="id-ID" dirty="0"/>
        </a:p>
      </dgm:t>
    </dgm:pt>
    <dgm:pt modelId="{CCEAE6A9-01E6-482E-8650-4362DEADCDFB}" type="parTrans" cxnId="{2F3315FD-4E01-47F9-904E-53BAC38C0615}">
      <dgm:prSet/>
      <dgm:spPr/>
      <dgm:t>
        <a:bodyPr/>
        <a:lstStyle/>
        <a:p>
          <a:endParaRPr lang="id-ID"/>
        </a:p>
      </dgm:t>
    </dgm:pt>
    <dgm:pt modelId="{D90385C5-A232-448D-BDC3-1917A2BFB344}" type="sibTrans" cxnId="{2F3315FD-4E01-47F9-904E-53BAC38C0615}">
      <dgm:prSet/>
      <dgm:spPr/>
      <dgm:t>
        <a:bodyPr/>
        <a:lstStyle/>
        <a:p>
          <a:endParaRPr lang="id-ID"/>
        </a:p>
      </dgm:t>
    </dgm:pt>
    <dgm:pt modelId="{00ACD85A-BE5A-4160-AE20-F135B36E64C8}">
      <dgm:prSet phldrT="[Text]"/>
      <dgm:spPr/>
      <dgm:t>
        <a:bodyPr/>
        <a:lstStyle/>
        <a:p>
          <a:r>
            <a:rPr lang="id-ID" dirty="0" smtClean="0"/>
            <a:t>wisata buatan/minat khusus</a:t>
          </a:r>
          <a:endParaRPr lang="id-ID" dirty="0"/>
        </a:p>
      </dgm:t>
    </dgm:pt>
    <dgm:pt modelId="{E92784EE-0F5E-48A3-9A56-00CEBF0527D6}" type="parTrans" cxnId="{9A3AA460-63BA-4AED-BD98-5F40F2203D1E}">
      <dgm:prSet/>
      <dgm:spPr/>
      <dgm:t>
        <a:bodyPr/>
        <a:lstStyle/>
        <a:p>
          <a:endParaRPr lang="id-ID"/>
        </a:p>
      </dgm:t>
    </dgm:pt>
    <dgm:pt modelId="{2234D27F-C4CF-4D35-94FD-494DC6B70E70}" type="sibTrans" cxnId="{9A3AA460-63BA-4AED-BD98-5F40F2203D1E}">
      <dgm:prSet/>
      <dgm:spPr/>
      <dgm:t>
        <a:bodyPr/>
        <a:lstStyle/>
        <a:p>
          <a:endParaRPr lang="id-ID"/>
        </a:p>
      </dgm:t>
    </dgm:pt>
    <dgm:pt modelId="{947B37EC-728C-4237-BAD3-ABF0B35B967F}" type="pres">
      <dgm:prSet presAssocID="{B9691470-3CA5-4FF3-AEBF-4EDB1593E9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E958D6D-852B-40C7-A8AF-A45D7DB6FD85}" type="pres">
      <dgm:prSet presAssocID="{D7395E5E-7B7F-4BBE-9959-1C689547DFEA}" presName="comp" presStyleCnt="0"/>
      <dgm:spPr/>
    </dgm:pt>
    <dgm:pt modelId="{62A3F68E-5B6E-47DF-8E7B-7826DEF1CFB7}" type="pres">
      <dgm:prSet presAssocID="{D7395E5E-7B7F-4BBE-9959-1C689547DFEA}" presName="box" presStyleLbl="node1" presStyleIdx="0" presStyleCnt="2"/>
      <dgm:spPr/>
      <dgm:t>
        <a:bodyPr/>
        <a:lstStyle/>
        <a:p>
          <a:endParaRPr lang="id-ID"/>
        </a:p>
      </dgm:t>
    </dgm:pt>
    <dgm:pt modelId="{9ECDE14B-DC31-42AE-ABBF-A42A55981265}" type="pres">
      <dgm:prSet presAssocID="{D7395E5E-7B7F-4BBE-9959-1C689547DFEA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A63EC8-0D16-4A15-A41E-FD42AC6120D0}" type="pres">
      <dgm:prSet presAssocID="{D7395E5E-7B7F-4BBE-9959-1C689547DFE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2D9D56-19D9-42C1-A0F6-47FCDC11C439}" type="pres">
      <dgm:prSet presAssocID="{3872C5C4-B6E1-4E7B-AD0E-63C8F2839456}" presName="spacer" presStyleCnt="0"/>
      <dgm:spPr/>
    </dgm:pt>
    <dgm:pt modelId="{4F91D381-68A1-4004-B796-451D89CD15DF}" type="pres">
      <dgm:prSet presAssocID="{C3502E41-A045-404E-89F7-B4AD63384C5E}" presName="comp" presStyleCnt="0"/>
      <dgm:spPr/>
    </dgm:pt>
    <dgm:pt modelId="{3C4C85F2-303B-4017-880C-667D5ACBE30E}" type="pres">
      <dgm:prSet presAssocID="{C3502E41-A045-404E-89F7-B4AD63384C5E}" presName="box" presStyleLbl="node1" presStyleIdx="1" presStyleCnt="2"/>
      <dgm:spPr/>
      <dgm:t>
        <a:bodyPr/>
        <a:lstStyle/>
        <a:p>
          <a:endParaRPr lang="id-ID"/>
        </a:p>
      </dgm:t>
    </dgm:pt>
    <dgm:pt modelId="{0B6A6D00-48FA-4D13-9C06-319053830486}" type="pres">
      <dgm:prSet presAssocID="{C3502E41-A045-404E-89F7-B4AD63384C5E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B8A4E84-EA54-4E3B-A253-734F7EC27FD3}" type="pres">
      <dgm:prSet presAssocID="{C3502E41-A045-404E-89F7-B4AD63384C5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069A5C7-72DA-4737-A359-9ACE25A20229}" type="presOf" srcId="{C3502E41-A045-404E-89F7-B4AD63384C5E}" destId="{CB8A4E84-EA54-4E3B-A253-734F7EC27FD3}" srcOrd="1" destOrd="0" presId="urn:microsoft.com/office/officeart/2005/8/layout/vList4"/>
    <dgm:cxn modelId="{C6F18CAD-F949-4353-90B7-ED3CC6E00425}" type="presOf" srcId="{A63595E2-659A-4A3B-9591-EC7BDE6F0E85}" destId="{23A63EC8-0D16-4A15-A41E-FD42AC6120D0}" srcOrd="1" destOrd="1" presId="urn:microsoft.com/office/officeart/2005/8/layout/vList4"/>
    <dgm:cxn modelId="{E63E700E-55AC-4CBF-8C1D-62E4069C4D37}" type="presOf" srcId="{65BC7885-D5DE-4C79-8C91-0E07BBDC384C}" destId="{CB8A4E84-EA54-4E3B-A253-734F7EC27FD3}" srcOrd="1" destOrd="1" presId="urn:microsoft.com/office/officeart/2005/8/layout/vList4"/>
    <dgm:cxn modelId="{929443C8-9BC5-492F-B473-9931DA13C3A7}" srcId="{B9691470-3CA5-4FF3-AEBF-4EDB1593E90A}" destId="{C3502E41-A045-404E-89F7-B4AD63384C5E}" srcOrd="1" destOrd="0" parTransId="{76B3712C-FEEC-4475-8BDD-4B9EADE1F387}" sibTransId="{9BE5F6BF-3055-42C5-A90E-3E0106B17A06}"/>
    <dgm:cxn modelId="{23071862-7747-451B-9CB7-BAC83746F266}" type="presOf" srcId="{B9691470-3CA5-4FF3-AEBF-4EDB1593E90A}" destId="{947B37EC-728C-4237-BAD3-ABF0B35B967F}" srcOrd="0" destOrd="0" presId="urn:microsoft.com/office/officeart/2005/8/layout/vList4"/>
    <dgm:cxn modelId="{AE8D4D06-ECE3-4D64-A546-C518EC8E1579}" type="presOf" srcId="{65BC7885-D5DE-4C79-8C91-0E07BBDC384C}" destId="{3C4C85F2-303B-4017-880C-667D5ACBE30E}" srcOrd="0" destOrd="1" presId="urn:microsoft.com/office/officeart/2005/8/layout/vList4"/>
    <dgm:cxn modelId="{9A3AA460-63BA-4AED-BD98-5F40F2203D1E}" srcId="{C3502E41-A045-404E-89F7-B4AD63384C5E}" destId="{00ACD85A-BE5A-4160-AE20-F135B36E64C8}" srcOrd="2" destOrd="0" parTransId="{E92784EE-0F5E-48A3-9A56-00CEBF0527D6}" sibTransId="{2234D27F-C4CF-4D35-94FD-494DC6B70E70}"/>
    <dgm:cxn modelId="{A21BFEF9-DA24-4B21-A633-49A1AB22132D}" type="presOf" srcId="{A0586E47-F16A-4213-8312-BD9658A74433}" destId="{3C4C85F2-303B-4017-880C-667D5ACBE30E}" srcOrd="0" destOrd="2" presId="urn:microsoft.com/office/officeart/2005/8/layout/vList4"/>
    <dgm:cxn modelId="{0572A1E0-8DDC-4099-97DF-CF71DF03EC0A}" type="presOf" srcId="{D7395E5E-7B7F-4BBE-9959-1C689547DFEA}" destId="{23A63EC8-0D16-4A15-A41E-FD42AC6120D0}" srcOrd="1" destOrd="0" presId="urn:microsoft.com/office/officeart/2005/8/layout/vList4"/>
    <dgm:cxn modelId="{D9394F34-10FE-4474-A881-2D18C0E46304}" type="presOf" srcId="{A63595E2-659A-4A3B-9591-EC7BDE6F0E85}" destId="{62A3F68E-5B6E-47DF-8E7B-7826DEF1CFB7}" srcOrd="0" destOrd="1" presId="urn:microsoft.com/office/officeart/2005/8/layout/vList4"/>
    <dgm:cxn modelId="{E1223FB3-3E75-4145-B3F7-9A61A1391E04}" type="presOf" srcId="{00ACD85A-BE5A-4160-AE20-F135B36E64C8}" destId="{CB8A4E84-EA54-4E3B-A253-734F7EC27FD3}" srcOrd="1" destOrd="3" presId="urn:microsoft.com/office/officeart/2005/8/layout/vList4"/>
    <dgm:cxn modelId="{F6E549BF-CDEF-45D0-AE12-BA4F0B10D900}" type="presOf" srcId="{00ACD85A-BE5A-4160-AE20-F135B36E64C8}" destId="{3C4C85F2-303B-4017-880C-667D5ACBE30E}" srcOrd="0" destOrd="3" presId="urn:microsoft.com/office/officeart/2005/8/layout/vList4"/>
    <dgm:cxn modelId="{9F242F57-699F-424A-99F1-1868346D3D62}" type="presOf" srcId="{C3502E41-A045-404E-89F7-B4AD63384C5E}" destId="{3C4C85F2-303B-4017-880C-667D5ACBE30E}" srcOrd="0" destOrd="0" presId="urn:microsoft.com/office/officeart/2005/8/layout/vList4"/>
    <dgm:cxn modelId="{9AE84E13-4835-4433-AA41-98F0A4A270B0}" srcId="{B9691470-3CA5-4FF3-AEBF-4EDB1593E90A}" destId="{D7395E5E-7B7F-4BBE-9959-1C689547DFEA}" srcOrd="0" destOrd="0" parTransId="{7FBB347D-8CD6-42A7-AFD4-06CB0EA0ED30}" sibTransId="{3872C5C4-B6E1-4E7B-AD0E-63C8F2839456}"/>
    <dgm:cxn modelId="{7C85747A-4647-4C87-995F-F2FADC6DB220}" type="presOf" srcId="{A0586E47-F16A-4213-8312-BD9658A74433}" destId="{CB8A4E84-EA54-4E3B-A253-734F7EC27FD3}" srcOrd="1" destOrd="2" presId="urn:microsoft.com/office/officeart/2005/8/layout/vList4"/>
    <dgm:cxn modelId="{ABF59726-4828-48D0-B2FE-829D20FB318B}" type="presOf" srcId="{D7395E5E-7B7F-4BBE-9959-1C689547DFEA}" destId="{62A3F68E-5B6E-47DF-8E7B-7826DEF1CFB7}" srcOrd="0" destOrd="0" presId="urn:microsoft.com/office/officeart/2005/8/layout/vList4"/>
    <dgm:cxn modelId="{E4BC0D92-436A-486B-A8A0-88DE984BC0AF}" srcId="{D7395E5E-7B7F-4BBE-9959-1C689547DFEA}" destId="{A63595E2-659A-4A3B-9591-EC7BDE6F0E85}" srcOrd="0" destOrd="0" parTransId="{624C54D2-4CF8-4047-9754-71E51D528A1E}" sibTransId="{C562694D-E326-4EDB-A902-7F21E6858E0A}"/>
    <dgm:cxn modelId="{B833BB2D-C63C-434D-B81F-BEF0495B6E87}" srcId="{C3502E41-A045-404E-89F7-B4AD63384C5E}" destId="{65BC7885-D5DE-4C79-8C91-0E07BBDC384C}" srcOrd="0" destOrd="0" parTransId="{DCD1462E-1B8F-4EFD-8FA1-27EDCD907779}" sibTransId="{F8AFD267-93AB-47E6-8ED9-16B68FA82BE8}"/>
    <dgm:cxn modelId="{2F3315FD-4E01-47F9-904E-53BAC38C0615}" srcId="{C3502E41-A045-404E-89F7-B4AD63384C5E}" destId="{A0586E47-F16A-4213-8312-BD9658A74433}" srcOrd="1" destOrd="0" parTransId="{CCEAE6A9-01E6-482E-8650-4362DEADCDFB}" sibTransId="{D90385C5-A232-448D-BDC3-1917A2BFB344}"/>
    <dgm:cxn modelId="{9EE1CAA9-A969-48FB-9A2B-560E808C8EA1}" type="presParOf" srcId="{947B37EC-728C-4237-BAD3-ABF0B35B967F}" destId="{AE958D6D-852B-40C7-A8AF-A45D7DB6FD85}" srcOrd="0" destOrd="0" presId="urn:microsoft.com/office/officeart/2005/8/layout/vList4"/>
    <dgm:cxn modelId="{4BFA5CD7-8F9B-4DC9-8DA1-F16FACE3152E}" type="presParOf" srcId="{AE958D6D-852B-40C7-A8AF-A45D7DB6FD85}" destId="{62A3F68E-5B6E-47DF-8E7B-7826DEF1CFB7}" srcOrd="0" destOrd="0" presId="urn:microsoft.com/office/officeart/2005/8/layout/vList4"/>
    <dgm:cxn modelId="{D30CB610-B35D-480A-A6C0-DDA766E8F5B5}" type="presParOf" srcId="{AE958D6D-852B-40C7-A8AF-A45D7DB6FD85}" destId="{9ECDE14B-DC31-42AE-ABBF-A42A55981265}" srcOrd="1" destOrd="0" presId="urn:microsoft.com/office/officeart/2005/8/layout/vList4"/>
    <dgm:cxn modelId="{9C7695AD-B691-450E-ACF3-24DD6CA84DAA}" type="presParOf" srcId="{AE958D6D-852B-40C7-A8AF-A45D7DB6FD85}" destId="{23A63EC8-0D16-4A15-A41E-FD42AC6120D0}" srcOrd="2" destOrd="0" presId="urn:microsoft.com/office/officeart/2005/8/layout/vList4"/>
    <dgm:cxn modelId="{7042016C-72CF-4892-95B7-E554B7FE0150}" type="presParOf" srcId="{947B37EC-728C-4237-BAD3-ABF0B35B967F}" destId="{DB2D9D56-19D9-42C1-A0F6-47FCDC11C439}" srcOrd="1" destOrd="0" presId="urn:microsoft.com/office/officeart/2005/8/layout/vList4"/>
    <dgm:cxn modelId="{40741E6E-81A3-4C47-8F47-43A7A3C96EE0}" type="presParOf" srcId="{947B37EC-728C-4237-BAD3-ABF0B35B967F}" destId="{4F91D381-68A1-4004-B796-451D89CD15DF}" srcOrd="2" destOrd="0" presId="urn:microsoft.com/office/officeart/2005/8/layout/vList4"/>
    <dgm:cxn modelId="{8251347B-071C-4D1B-9923-A71B32C6025D}" type="presParOf" srcId="{4F91D381-68A1-4004-B796-451D89CD15DF}" destId="{3C4C85F2-303B-4017-880C-667D5ACBE30E}" srcOrd="0" destOrd="0" presId="urn:microsoft.com/office/officeart/2005/8/layout/vList4"/>
    <dgm:cxn modelId="{AF8A325F-44C6-42E3-AF93-EA22CC321BEC}" type="presParOf" srcId="{4F91D381-68A1-4004-B796-451D89CD15DF}" destId="{0B6A6D00-48FA-4D13-9C06-319053830486}" srcOrd="1" destOrd="0" presId="urn:microsoft.com/office/officeart/2005/8/layout/vList4"/>
    <dgm:cxn modelId="{6389B601-DAC0-4F6F-93C6-A5990AFF1492}" type="presParOf" srcId="{4F91D381-68A1-4004-B796-451D89CD15DF}" destId="{CB8A4E84-EA54-4E3B-A253-734F7EC27F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34A68-7F9E-49F2-B2F4-1568B136C86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1EF4103-C90D-45AA-ACEF-D281A67BD95B}">
      <dgm:prSet phldrT="[Text]"/>
      <dgm:spPr/>
      <dgm:t>
        <a:bodyPr/>
        <a:lstStyle/>
        <a:p>
          <a:r>
            <a:rPr lang="id-ID" dirty="0" smtClean="0"/>
            <a:t>SDM &amp; PENDIDIKAN</a:t>
          </a:r>
          <a:endParaRPr lang="id-ID" dirty="0"/>
        </a:p>
      </dgm:t>
    </dgm:pt>
    <dgm:pt modelId="{9699424B-2EF7-4DE0-BD22-F09B752A7733}" type="parTrans" cxnId="{63CCA038-3887-4545-9D23-083779B69D10}">
      <dgm:prSet/>
      <dgm:spPr/>
      <dgm:t>
        <a:bodyPr/>
        <a:lstStyle/>
        <a:p>
          <a:endParaRPr lang="id-ID"/>
        </a:p>
      </dgm:t>
    </dgm:pt>
    <dgm:pt modelId="{370FBD18-850D-4D7D-8F49-56BA33BF4B6C}" type="sibTrans" cxnId="{63CCA038-3887-4545-9D23-083779B69D10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E405F5A1-BF40-47DD-88E2-49F8EA14619B}">
      <dgm:prSet phldrT="[Text]"/>
      <dgm:spPr/>
      <dgm:t>
        <a:bodyPr/>
        <a:lstStyle/>
        <a:p>
          <a:r>
            <a:rPr lang="id-ID" dirty="0" smtClean="0"/>
            <a:t>POTENSI </a:t>
          </a:r>
          <a:endParaRPr lang="id-ID" dirty="0"/>
        </a:p>
      </dgm:t>
    </dgm:pt>
    <dgm:pt modelId="{27966B14-5DAF-4227-B246-B9F540741956}" type="parTrans" cxnId="{81ED5196-D6D3-4D53-A757-3BF12669232F}">
      <dgm:prSet/>
      <dgm:spPr/>
      <dgm:t>
        <a:bodyPr/>
        <a:lstStyle/>
        <a:p>
          <a:endParaRPr lang="id-ID"/>
        </a:p>
      </dgm:t>
    </dgm:pt>
    <dgm:pt modelId="{415A5D9E-5DAD-48E5-ACC8-A1B77CA4294D}" type="sibTrans" cxnId="{81ED5196-D6D3-4D53-A757-3BF12669232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CCFE8BB7-1F9B-4A9F-97DF-8EF4FC15CDC1}" type="pres">
      <dgm:prSet presAssocID="{BBF34A68-7F9E-49F2-B2F4-1568B136C8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7060AD5F-3326-4461-98EE-41D7D83B6360}" type="pres">
      <dgm:prSet presAssocID="{BBF34A68-7F9E-49F2-B2F4-1568B136C866}" presName="dot1" presStyleLbl="alignNode1" presStyleIdx="0" presStyleCnt="10"/>
      <dgm:spPr/>
    </dgm:pt>
    <dgm:pt modelId="{625671F9-8040-48EE-8C80-B02E473CB81A}" type="pres">
      <dgm:prSet presAssocID="{BBF34A68-7F9E-49F2-B2F4-1568B136C866}" presName="dot2" presStyleLbl="alignNode1" presStyleIdx="1" presStyleCnt="10"/>
      <dgm:spPr/>
    </dgm:pt>
    <dgm:pt modelId="{66DFCC66-9874-4A32-9D8F-CEAA86DCBA77}" type="pres">
      <dgm:prSet presAssocID="{BBF34A68-7F9E-49F2-B2F4-1568B136C866}" presName="dot3" presStyleLbl="alignNode1" presStyleIdx="2" presStyleCnt="10"/>
      <dgm:spPr/>
    </dgm:pt>
    <dgm:pt modelId="{F16D5549-A7E1-4676-A547-04FF55D1A798}" type="pres">
      <dgm:prSet presAssocID="{BBF34A68-7F9E-49F2-B2F4-1568B136C866}" presName="dotArrow1" presStyleLbl="alignNode1" presStyleIdx="3" presStyleCnt="10"/>
      <dgm:spPr/>
    </dgm:pt>
    <dgm:pt modelId="{068C10C3-D809-43BA-AD36-6FAAF06BE3D8}" type="pres">
      <dgm:prSet presAssocID="{BBF34A68-7F9E-49F2-B2F4-1568B136C866}" presName="dotArrow2" presStyleLbl="alignNode1" presStyleIdx="4" presStyleCnt="10"/>
      <dgm:spPr/>
    </dgm:pt>
    <dgm:pt modelId="{C40A5A5D-9F36-4EDB-95D4-371FF3A061C3}" type="pres">
      <dgm:prSet presAssocID="{BBF34A68-7F9E-49F2-B2F4-1568B136C866}" presName="dotArrow3" presStyleLbl="alignNode1" presStyleIdx="5" presStyleCnt="10"/>
      <dgm:spPr/>
    </dgm:pt>
    <dgm:pt modelId="{8A1424FF-8D67-496F-9CC2-397FA628B92D}" type="pres">
      <dgm:prSet presAssocID="{BBF34A68-7F9E-49F2-B2F4-1568B136C866}" presName="dotArrow4" presStyleLbl="alignNode1" presStyleIdx="6" presStyleCnt="10"/>
      <dgm:spPr/>
    </dgm:pt>
    <dgm:pt modelId="{5F2C702A-D50E-4754-83D7-8B2B1CBEDE39}" type="pres">
      <dgm:prSet presAssocID="{BBF34A68-7F9E-49F2-B2F4-1568B136C866}" presName="dotArrow5" presStyleLbl="alignNode1" presStyleIdx="7" presStyleCnt="10"/>
      <dgm:spPr/>
    </dgm:pt>
    <dgm:pt modelId="{546F1B91-966E-4A33-9A3D-A5E568E118FE}" type="pres">
      <dgm:prSet presAssocID="{BBF34A68-7F9E-49F2-B2F4-1568B136C866}" presName="dotArrow6" presStyleLbl="alignNode1" presStyleIdx="8" presStyleCnt="10"/>
      <dgm:spPr/>
    </dgm:pt>
    <dgm:pt modelId="{FC7458D7-FDE5-4074-9FC7-400B3E74206F}" type="pres">
      <dgm:prSet presAssocID="{BBF34A68-7F9E-49F2-B2F4-1568B136C866}" presName="dotArrow7" presStyleLbl="alignNode1" presStyleIdx="9" presStyleCnt="10"/>
      <dgm:spPr/>
    </dgm:pt>
    <dgm:pt modelId="{937F5F1A-637F-4D4E-B614-400CC764406B}" type="pres">
      <dgm:prSet presAssocID="{81EF4103-C90D-45AA-ACEF-D281A67BD95B}" presName="parTx1" presStyleLbl="node1" presStyleIdx="0" presStyleCnt="2"/>
      <dgm:spPr/>
      <dgm:t>
        <a:bodyPr/>
        <a:lstStyle/>
        <a:p>
          <a:endParaRPr lang="id-ID"/>
        </a:p>
      </dgm:t>
    </dgm:pt>
    <dgm:pt modelId="{DB2A4B4F-DEA9-439C-99ED-D66EE8615665}" type="pres">
      <dgm:prSet presAssocID="{370FBD18-850D-4D7D-8F49-56BA33BF4B6C}" presName="picture1" presStyleCnt="0"/>
      <dgm:spPr/>
    </dgm:pt>
    <dgm:pt modelId="{33727A65-26E9-4326-9EA1-BB05EACE4862}" type="pres">
      <dgm:prSet presAssocID="{370FBD18-850D-4D7D-8F49-56BA33BF4B6C}" presName="imageRepeatNode" presStyleLbl="fgImgPlace1" presStyleIdx="0" presStyleCnt="2"/>
      <dgm:spPr/>
      <dgm:t>
        <a:bodyPr/>
        <a:lstStyle/>
        <a:p>
          <a:endParaRPr lang="id-ID"/>
        </a:p>
      </dgm:t>
    </dgm:pt>
    <dgm:pt modelId="{384F3793-220A-477A-ACCC-EEF746D51587}" type="pres">
      <dgm:prSet presAssocID="{E405F5A1-BF40-47DD-88E2-49F8EA14619B}" presName="parTx2" presStyleLbl="node1" presStyleIdx="1" presStyleCnt="2"/>
      <dgm:spPr/>
      <dgm:t>
        <a:bodyPr/>
        <a:lstStyle/>
        <a:p>
          <a:endParaRPr lang="id-ID"/>
        </a:p>
      </dgm:t>
    </dgm:pt>
    <dgm:pt modelId="{6A022266-5772-44FE-9683-97B7AE69F5D3}" type="pres">
      <dgm:prSet presAssocID="{415A5D9E-5DAD-48E5-ACC8-A1B77CA4294D}" presName="picture2" presStyleCnt="0"/>
      <dgm:spPr/>
    </dgm:pt>
    <dgm:pt modelId="{66CA467B-15E2-47D8-AB48-97D7C92A0FF9}" type="pres">
      <dgm:prSet presAssocID="{415A5D9E-5DAD-48E5-ACC8-A1B77CA4294D}" presName="imageRepeatNode" presStyleLbl="fgImgPlace1" presStyleIdx="1" presStyleCnt="2"/>
      <dgm:spPr/>
      <dgm:t>
        <a:bodyPr/>
        <a:lstStyle/>
        <a:p>
          <a:endParaRPr lang="id-ID"/>
        </a:p>
      </dgm:t>
    </dgm:pt>
  </dgm:ptLst>
  <dgm:cxnLst>
    <dgm:cxn modelId="{33E6645D-CBE5-46DF-8226-A4AC72C8AFFF}" type="presOf" srcId="{370FBD18-850D-4D7D-8F49-56BA33BF4B6C}" destId="{33727A65-26E9-4326-9EA1-BB05EACE4862}" srcOrd="0" destOrd="0" presId="urn:microsoft.com/office/officeart/2008/layout/AscendingPictureAccentProcess"/>
    <dgm:cxn modelId="{63CCA038-3887-4545-9D23-083779B69D10}" srcId="{BBF34A68-7F9E-49F2-B2F4-1568B136C866}" destId="{81EF4103-C90D-45AA-ACEF-D281A67BD95B}" srcOrd="0" destOrd="0" parTransId="{9699424B-2EF7-4DE0-BD22-F09B752A7733}" sibTransId="{370FBD18-850D-4D7D-8F49-56BA33BF4B6C}"/>
    <dgm:cxn modelId="{747F9864-269D-41EF-8937-715D08265DFD}" type="presOf" srcId="{81EF4103-C90D-45AA-ACEF-D281A67BD95B}" destId="{937F5F1A-637F-4D4E-B614-400CC764406B}" srcOrd="0" destOrd="0" presId="urn:microsoft.com/office/officeart/2008/layout/AscendingPictureAccentProcess"/>
    <dgm:cxn modelId="{C1B472D5-5AB5-476A-A5C8-A70C90FA1B84}" type="presOf" srcId="{BBF34A68-7F9E-49F2-B2F4-1568B136C866}" destId="{CCFE8BB7-1F9B-4A9F-97DF-8EF4FC15CDC1}" srcOrd="0" destOrd="0" presId="urn:microsoft.com/office/officeart/2008/layout/AscendingPictureAccentProcess"/>
    <dgm:cxn modelId="{EECE18F7-728F-42B5-8F74-B52149D5232D}" type="presOf" srcId="{415A5D9E-5DAD-48E5-ACC8-A1B77CA4294D}" destId="{66CA467B-15E2-47D8-AB48-97D7C92A0FF9}" srcOrd="0" destOrd="0" presId="urn:microsoft.com/office/officeart/2008/layout/AscendingPictureAccentProcess"/>
    <dgm:cxn modelId="{81ED5196-D6D3-4D53-A757-3BF12669232F}" srcId="{BBF34A68-7F9E-49F2-B2F4-1568B136C866}" destId="{E405F5A1-BF40-47DD-88E2-49F8EA14619B}" srcOrd="1" destOrd="0" parTransId="{27966B14-5DAF-4227-B246-B9F540741956}" sibTransId="{415A5D9E-5DAD-48E5-ACC8-A1B77CA4294D}"/>
    <dgm:cxn modelId="{44545723-887B-470F-A705-54681BB25FFB}" type="presOf" srcId="{E405F5A1-BF40-47DD-88E2-49F8EA14619B}" destId="{384F3793-220A-477A-ACCC-EEF746D51587}" srcOrd="0" destOrd="0" presId="urn:microsoft.com/office/officeart/2008/layout/AscendingPictureAccentProcess"/>
    <dgm:cxn modelId="{9AE50AA3-47B1-4F5A-A458-D56E969078EA}" type="presParOf" srcId="{CCFE8BB7-1F9B-4A9F-97DF-8EF4FC15CDC1}" destId="{7060AD5F-3326-4461-98EE-41D7D83B6360}" srcOrd="0" destOrd="0" presId="urn:microsoft.com/office/officeart/2008/layout/AscendingPictureAccentProcess"/>
    <dgm:cxn modelId="{614C784D-474D-4F01-AF37-BD81D38BA9A7}" type="presParOf" srcId="{CCFE8BB7-1F9B-4A9F-97DF-8EF4FC15CDC1}" destId="{625671F9-8040-48EE-8C80-B02E473CB81A}" srcOrd="1" destOrd="0" presId="urn:microsoft.com/office/officeart/2008/layout/AscendingPictureAccentProcess"/>
    <dgm:cxn modelId="{20B57BE1-2E7A-4E8A-B76D-143B9B5B688E}" type="presParOf" srcId="{CCFE8BB7-1F9B-4A9F-97DF-8EF4FC15CDC1}" destId="{66DFCC66-9874-4A32-9D8F-CEAA86DCBA77}" srcOrd="2" destOrd="0" presId="urn:microsoft.com/office/officeart/2008/layout/AscendingPictureAccentProcess"/>
    <dgm:cxn modelId="{1A437DD9-F3F8-4839-B318-B6D5CF5A083B}" type="presParOf" srcId="{CCFE8BB7-1F9B-4A9F-97DF-8EF4FC15CDC1}" destId="{F16D5549-A7E1-4676-A547-04FF55D1A798}" srcOrd="3" destOrd="0" presId="urn:microsoft.com/office/officeart/2008/layout/AscendingPictureAccentProcess"/>
    <dgm:cxn modelId="{66EB5ACC-A8DD-49C8-99C0-9A64A4687234}" type="presParOf" srcId="{CCFE8BB7-1F9B-4A9F-97DF-8EF4FC15CDC1}" destId="{068C10C3-D809-43BA-AD36-6FAAF06BE3D8}" srcOrd="4" destOrd="0" presId="urn:microsoft.com/office/officeart/2008/layout/AscendingPictureAccentProcess"/>
    <dgm:cxn modelId="{CB0DD8A0-72E4-4841-A981-9DBA78928666}" type="presParOf" srcId="{CCFE8BB7-1F9B-4A9F-97DF-8EF4FC15CDC1}" destId="{C40A5A5D-9F36-4EDB-95D4-371FF3A061C3}" srcOrd="5" destOrd="0" presId="urn:microsoft.com/office/officeart/2008/layout/AscendingPictureAccentProcess"/>
    <dgm:cxn modelId="{F598E557-C7F5-4E45-9F71-235AF5F40F9F}" type="presParOf" srcId="{CCFE8BB7-1F9B-4A9F-97DF-8EF4FC15CDC1}" destId="{8A1424FF-8D67-496F-9CC2-397FA628B92D}" srcOrd="6" destOrd="0" presId="urn:microsoft.com/office/officeart/2008/layout/AscendingPictureAccentProcess"/>
    <dgm:cxn modelId="{3AC7EC1A-187C-4CF1-BFF0-6ED5E66FE2D8}" type="presParOf" srcId="{CCFE8BB7-1F9B-4A9F-97DF-8EF4FC15CDC1}" destId="{5F2C702A-D50E-4754-83D7-8B2B1CBEDE39}" srcOrd="7" destOrd="0" presId="urn:microsoft.com/office/officeart/2008/layout/AscendingPictureAccentProcess"/>
    <dgm:cxn modelId="{F889F431-FC74-4BE9-8F71-69E9A366FF1F}" type="presParOf" srcId="{CCFE8BB7-1F9B-4A9F-97DF-8EF4FC15CDC1}" destId="{546F1B91-966E-4A33-9A3D-A5E568E118FE}" srcOrd="8" destOrd="0" presId="urn:microsoft.com/office/officeart/2008/layout/AscendingPictureAccentProcess"/>
    <dgm:cxn modelId="{8645C5C5-3C5E-4549-8A88-3D11C65EC1CE}" type="presParOf" srcId="{CCFE8BB7-1F9B-4A9F-97DF-8EF4FC15CDC1}" destId="{FC7458D7-FDE5-4074-9FC7-400B3E74206F}" srcOrd="9" destOrd="0" presId="urn:microsoft.com/office/officeart/2008/layout/AscendingPictureAccentProcess"/>
    <dgm:cxn modelId="{7962BEC8-B2DE-4A86-AE0B-026861595D0E}" type="presParOf" srcId="{CCFE8BB7-1F9B-4A9F-97DF-8EF4FC15CDC1}" destId="{937F5F1A-637F-4D4E-B614-400CC764406B}" srcOrd="10" destOrd="0" presId="urn:microsoft.com/office/officeart/2008/layout/AscendingPictureAccentProcess"/>
    <dgm:cxn modelId="{6BC66461-4F6F-4998-928D-0915FC6CBFCF}" type="presParOf" srcId="{CCFE8BB7-1F9B-4A9F-97DF-8EF4FC15CDC1}" destId="{DB2A4B4F-DEA9-439C-99ED-D66EE8615665}" srcOrd="11" destOrd="0" presId="urn:microsoft.com/office/officeart/2008/layout/AscendingPictureAccentProcess"/>
    <dgm:cxn modelId="{6F6B7D49-78E6-4E01-A87F-EACDF3FA10AD}" type="presParOf" srcId="{DB2A4B4F-DEA9-439C-99ED-D66EE8615665}" destId="{33727A65-26E9-4326-9EA1-BB05EACE4862}" srcOrd="0" destOrd="0" presId="urn:microsoft.com/office/officeart/2008/layout/AscendingPictureAccentProcess"/>
    <dgm:cxn modelId="{DF488429-E66E-47E8-BE68-BF57DE82DCF8}" type="presParOf" srcId="{CCFE8BB7-1F9B-4A9F-97DF-8EF4FC15CDC1}" destId="{384F3793-220A-477A-ACCC-EEF746D51587}" srcOrd="12" destOrd="0" presId="urn:microsoft.com/office/officeart/2008/layout/AscendingPictureAccentProcess"/>
    <dgm:cxn modelId="{742467A2-1C98-4D23-8755-64BF89F9A175}" type="presParOf" srcId="{CCFE8BB7-1F9B-4A9F-97DF-8EF4FC15CDC1}" destId="{6A022266-5772-44FE-9683-97B7AE69F5D3}" srcOrd="13" destOrd="0" presId="urn:microsoft.com/office/officeart/2008/layout/AscendingPictureAccentProcess"/>
    <dgm:cxn modelId="{406FB994-B034-4B64-9D0D-64E134D9A54A}" type="presParOf" srcId="{6A022266-5772-44FE-9683-97B7AE69F5D3}" destId="{66CA467B-15E2-47D8-AB48-97D7C92A0FF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082FE-5E76-4378-85E9-7557C068A68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757E6034-2F54-4896-97AF-DFB389478A80}">
      <dgm:prSet phldrT="[Text]"/>
      <dgm:spPr/>
      <dgm:t>
        <a:bodyPr/>
        <a:lstStyle/>
        <a:p>
          <a:r>
            <a:rPr lang="id-ID" dirty="0" smtClean="0"/>
            <a:t>PANGANDARAN KERTAWIYATA</a:t>
          </a:r>
          <a:endParaRPr lang="id-ID" dirty="0"/>
        </a:p>
      </dgm:t>
    </dgm:pt>
    <dgm:pt modelId="{3467D4A6-3F23-4071-A185-D89230680CB0}" type="parTrans" cxnId="{FB133F34-6407-4783-9300-5EADD673DFCB}">
      <dgm:prSet/>
      <dgm:spPr/>
      <dgm:t>
        <a:bodyPr/>
        <a:lstStyle/>
        <a:p>
          <a:endParaRPr lang="id-ID"/>
        </a:p>
      </dgm:t>
    </dgm:pt>
    <dgm:pt modelId="{2D782CDA-1301-4128-A46D-1E98A5094368}" type="sibTrans" cxnId="{FB133F34-6407-4783-9300-5EADD673DFCB}">
      <dgm:prSet/>
      <dgm:spPr/>
      <dgm:t>
        <a:bodyPr/>
        <a:lstStyle/>
        <a:p>
          <a:endParaRPr lang="id-ID"/>
        </a:p>
      </dgm:t>
    </dgm:pt>
    <dgm:pt modelId="{A212AC13-7FCC-42CD-B2B0-7939DFB66F0B}">
      <dgm:prSet phldrT="[Text]"/>
      <dgm:spPr/>
      <dgm:t>
        <a:bodyPr/>
        <a:lstStyle/>
        <a:p>
          <a:r>
            <a:rPr lang="id-ID" dirty="0" smtClean="0"/>
            <a:t>KERJASAMA DENGAN UNPAD</a:t>
          </a:r>
          <a:endParaRPr lang="id-ID" dirty="0"/>
        </a:p>
      </dgm:t>
    </dgm:pt>
    <dgm:pt modelId="{7CE80352-50F8-4BB4-BB8D-3632DEABD645}" type="parTrans" cxnId="{4D37DFF2-C59C-4A82-B7B3-80BE3B8D1EA4}">
      <dgm:prSet/>
      <dgm:spPr/>
      <dgm:t>
        <a:bodyPr/>
        <a:lstStyle/>
        <a:p>
          <a:endParaRPr lang="id-ID"/>
        </a:p>
      </dgm:t>
    </dgm:pt>
    <dgm:pt modelId="{9196F7EC-8CE3-4F05-B645-A5CD196070AC}" type="sibTrans" cxnId="{4D37DFF2-C59C-4A82-B7B3-80BE3B8D1EA4}">
      <dgm:prSet/>
      <dgm:spPr/>
      <dgm:t>
        <a:bodyPr/>
        <a:lstStyle/>
        <a:p>
          <a:endParaRPr lang="id-ID"/>
        </a:p>
      </dgm:t>
    </dgm:pt>
    <dgm:pt modelId="{FC4ACF1C-A633-4A63-A726-88395DFAEDD3}">
      <dgm:prSet phldrT="[Text]"/>
      <dgm:spPr/>
      <dgm:t>
        <a:bodyPr/>
        <a:lstStyle/>
        <a:p>
          <a:r>
            <a:rPr lang="id-ID" dirty="0" smtClean="0"/>
            <a:t>PENDIDIKAN KEDINASAN</a:t>
          </a:r>
          <a:endParaRPr lang="id-ID" dirty="0"/>
        </a:p>
      </dgm:t>
    </dgm:pt>
    <dgm:pt modelId="{9DCF6497-5388-496E-9385-CCCB600E4560}" type="parTrans" cxnId="{5E04B7DA-F4F2-442D-AA53-E43AD4E930BF}">
      <dgm:prSet/>
      <dgm:spPr/>
      <dgm:t>
        <a:bodyPr/>
        <a:lstStyle/>
        <a:p>
          <a:endParaRPr lang="id-ID"/>
        </a:p>
      </dgm:t>
    </dgm:pt>
    <dgm:pt modelId="{13B3389B-FD41-45BA-9D04-BE2833694B3F}" type="sibTrans" cxnId="{5E04B7DA-F4F2-442D-AA53-E43AD4E930BF}">
      <dgm:prSet/>
      <dgm:spPr/>
      <dgm:t>
        <a:bodyPr/>
        <a:lstStyle/>
        <a:p>
          <a:endParaRPr lang="id-ID"/>
        </a:p>
      </dgm:t>
    </dgm:pt>
    <dgm:pt modelId="{84E1E622-518D-49B1-A258-1A4F643A5EE6}" type="pres">
      <dgm:prSet presAssocID="{01A082FE-5E76-4378-85E9-7557C068A6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45061E02-03EA-4FEF-B2E2-17F666FC9D94}" type="pres">
      <dgm:prSet presAssocID="{01A082FE-5E76-4378-85E9-7557C068A688}" presName="Name1" presStyleCnt="0"/>
      <dgm:spPr/>
    </dgm:pt>
    <dgm:pt modelId="{71622CEC-F588-420F-81F4-D04C8470F1C5}" type="pres">
      <dgm:prSet presAssocID="{01A082FE-5E76-4378-85E9-7557C068A688}" presName="cycle" presStyleCnt="0"/>
      <dgm:spPr/>
    </dgm:pt>
    <dgm:pt modelId="{42800E62-30CE-4280-9233-EC1247B919BA}" type="pres">
      <dgm:prSet presAssocID="{01A082FE-5E76-4378-85E9-7557C068A688}" presName="srcNode" presStyleLbl="node1" presStyleIdx="0" presStyleCnt="3"/>
      <dgm:spPr/>
    </dgm:pt>
    <dgm:pt modelId="{FC2CEACA-E306-4F33-9C05-E345C8BDA6CC}" type="pres">
      <dgm:prSet presAssocID="{01A082FE-5E76-4378-85E9-7557C068A688}" presName="conn" presStyleLbl="parChTrans1D2" presStyleIdx="0" presStyleCnt="1"/>
      <dgm:spPr/>
      <dgm:t>
        <a:bodyPr/>
        <a:lstStyle/>
        <a:p>
          <a:endParaRPr lang="id-ID"/>
        </a:p>
      </dgm:t>
    </dgm:pt>
    <dgm:pt modelId="{6C668B7B-3222-4567-84F9-E9B444481029}" type="pres">
      <dgm:prSet presAssocID="{01A082FE-5E76-4378-85E9-7557C068A688}" presName="extraNode" presStyleLbl="node1" presStyleIdx="0" presStyleCnt="3"/>
      <dgm:spPr/>
    </dgm:pt>
    <dgm:pt modelId="{CD6B7A89-775E-4D07-A848-28B933BEE893}" type="pres">
      <dgm:prSet presAssocID="{01A082FE-5E76-4378-85E9-7557C068A688}" presName="dstNode" presStyleLbl="node1" presStyleIdx="0" presStyleCnt="3"/>
      <dgm:spPr/>
    </dgm:pt>
    <dgm:pt modelId="{7AF4F14C-8ED7-4EAD-BBF6-874065354097}" type="pres">
      <dgm:prSet presAssocID="{757E6034-2F54-4896-97AF-DFB389478A8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95A2C7-D315-4D96-8DD5-17E52DD69235}" type="pres">
      <dgm:prSet presAssocID="{757E6034-2F54-4896-97AF-DFB389478A80}" presName="accent_1" presStyleCnt="0"/>
      <dgm:spPr/>
    </dgm:pt>
    <dgm:pt modelId="{F296AB0A-9D66-4126-9DFD-725504D2B45D}" type="pres">
      <dgm:prSet presAssocID="{757E6034-2F54-4896-97AF-DFB389478A80}" presName="accentRepeatNode" presStyleLbl="solidFgAcc1" presStyleIdx="0" presStyleCnt="3"/>
      <dgm:spPr/>
    </dgm:pt>
    <dgm:pt modelId="{CD2296F4-CF0E-49EF-9FAF-6CE743AC6D42}" type="pres">
      <dgm:prSet presAssocID="{A212AC13-7FCC-42CD-B2B0-7939DFB66F0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0973A9-5658-4E9E-AB9A-3A13F6EBA0B2}" type="pres">
      <dgm:prSet presAssocID="{A212AC13-7FCC-42CD-B2B0-7939DFB66F0B}" presName="accent_2" presStyleCnt="0"/>
      <dgm:spPr/>
    </dgm:pt>
    <dgm:pt modelId="{61C38ADC-72B2-44D9-8B11-1BAE30923E93}" type="pres">
      <dgm:prSet presAssocID="{A212AC13-7FCC-42CD-B2B0-7939DFB66F0B}" presName="accentRepeatNode" presStyleLbl="solidFgAcc1" presStyleIdx="1" presStyleCnt="3"/>
      <dgm:spPr/>
    </dgm:pt>
    <dgm:pt modelId="{75AFEAB7-9FD6-42A0-A952-58BE9F1D02EA}" type="pres">
      <dgm:prSet presAssocID="{FC4ACF1C-A633-4A63-A726-88395DFAEDD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961284-4FD0-445C-8A84-150A8E9BB915}" type="pres">
      <dgm:prSet presAssocID="{FC4ACF1C-A633-4A63-A726-88395DFAEDD3}" presName="accent_3" presStyleCnt="0"/>
      <dgm:spPr/>
    </dgm:pt>
    <dgm:pt modelId="{353A7447-F21E-4077-87DF-6EB5593782E3}" type="pres">
      <dgm:prSet presAssocID="{FC4ACF1C-A633-4A63-A726-88395DFAEDD3}" presName="accentRepeatNode" presStyleLbl="solidFgAcc1" presStyleIdx="2" presStyleCnt="3"/>
      <dgm:spPr/>
    </dgm:pt>
  </dgm:ptLst>
  <dgm:cxnLst>
    <dgm:cxn modelId="{4D37DFF2-C59C-4A82-B7B3-80BE3B8D1EA4}" srcId="{01A082FE-5E76-4378-85E9-7557C068A688}" destId="{A212AC13-7FCC-42CD-B2B0-7939DFB66F0B}" srcOrd="1" destOrd="0" parTransId="{7CE80352-50F8-4BB4-BB8D-3632DEABD645}" sibTransId="{9196F7EC-8CE3-4F05-B645-A5CD196070AC}"/>
    <dgm:cxn modelId="{EE2C19E9-CFA0-412D-AD43-6C2C2B005D71}" type="presOf" srcId="{A212AC13-7FCC-42CD-B2B0-7939DFB66F0B}" destId="{CD2296F4-CF0E-49EF-9FAF-6CE743AC6D42}" srcOrd="0" destOrd="0" presId="urn:microsoft.com/office/officeart/2008/layout/VerticalCurvedList"/>
    <dgm:cxn modelId="{4B76E522-DA3A-4B4C-AE0C-76D2245C5BD2}" type="presOf" srcId="{757E6034-2F54-4896-97AF-DFB389478A80}" destId="{7AF4F14C-8ED7-4EAD-BBF6-874065354097}" srcOrd="0" destOrd="0" presId="urn:microsoft.com/office/officeart/2008/layout/VerticalCurvedList"/>
    <dgm:cxn modelId="{FB133F34-6407-4783-9300-5EADD673DFCB}" srcId="{01A082FE-5E76-4378-85E9-7557C068A688}" destId="{757E6034-2F54-4896-97AF-DFB389478A80}" srcOrd="0" destOrd="0" parTransId="{3467D4A6-3F23-4071-A185-D89230680CB0}" sibTransId="{2D782CDA-1301-4128-A46D-1E98A5094368}"/>
    <dgm:cxn modelId="{5E04B7DA-F4F2-442D-AA53-E43AD4E930BF}" srcId="{01A082FE-5E76-4378-85E9-7557C068A688}" destId="{FC4ACF1C-A633-4A63-A726-88395DFAEDD3}" srcOrd="2" destOrd="0" parTransId="{9DCF6497-5388-496E-9385-CCCB600E4560}" sibTransId="{13B3389B-FD41-45BA-9D04-BE2833694B3F}"/>
    <dgm:cxn modelId="{10751CD1-0AE4-4E97-BFC7-E659D83481A8}" type="presOf" srcId="{FC4ACF1C-A633-4A63-A726-88395DFAEDD3}" destId="{75AFEAB7-9FD6-42A0-A952-58BE9F1D02EA}" srcOrd="0" destOrd="0" presId="urn:microsoft.com/office/officeart/2008/layout/VerticalCurvedList"/>
    <dgm:cxn modelId="{F27B384C-D66E-4392-8C61-F6C697F861BF}" type="presOf" srcId="{2D782CDA-1301-4128-A46D-1E98A5094368}" destId="{FC2CEACA-E306-4F33-9C05-E345C8BDA6CC}" srcOrd="0" destOrd="0" presId="urn:microsoft.com/office/officeart/2008/layout/VerticalCurvedList"/>
    <dgm:cxn modelId="{07D10EB9-CB20-4E54-9547-815B4A0D8DF4}" type="presOf" srcId="{01A082FE-5E76-4378-85E9-7557C068A688}" destId="{84E1E622-518D-49B1-A258-1A4F643A5EE6}" srcOrd="0" destOrd="0" presId="urn:microsoft.com/office/officeart/2008/layout/VerticalCurvedList"/>
    <dgm:cxn modelId="{7CBA17C2-1861-4206-BF3C-72E76ED74418}" type="presParOf" srcId="{84E1E622-518D-49B1-A258-1A4F643A5EE6}" destId="{45061E02-03EA-4FEF-B2E2-17F666FC9D94}" srcOrd="0" destOrd="0" presId="urn:microsoft.com/office/officeart/2008/layout/VerticalCurvedList"/>
    <dgm:cxn modelId="{D6EDE217-4A80-4EE1-9D62-2F4AB406DBCB}" type="presParOf" srcId="{45061E02-03EA-4FEF-B2E2-17F666FC9D94}" destId="{71622CEC-F588-420F-81F4-D04C8470F1C5}" srcOrd="0" destOrd="0" presId="urn:microsoft.com/office/officeart/2008/layout/VerticalCurvedList"/>
    <dgm:cxn modelId="{0EF57EC3-C76F-4BB8-9869-AF252BCE6FEF}" type="presParOf" srcId="{71622CEC-F588-420F-81F4-D04C8470F1C5}" destId="{42800E62-30CE-4280-9233-EC1247B919BA}" srcOrd="0" destOrd="0" presId="urn:microsoft.com/office/officeart/2008/layout/VerticalCurvedList"/>
    <dgm:cxn modelId="{FA51D62D-0A87-4016-A569-C07225E2B2CF}" type="presParOf" srcId="{71622CEC-F588-420F-81F4-D04C8470F1C5}" destId="{FC2CEACA-E306-4F33-9C05-E345C8BDA6CC}" srcOrd="1" destOrd="0" presId="urn:microsoft.com/office/officeart/2008/layout/VerticalCurvedList"/>
    <dgm:cxn modelId="{996271C2-8E13-42EF-A83E-3B00E1CE590A}" type="presParOf" srcId="{71622CEC-F588-420F-81F4-D04C8470F1C5}" destId="{6C668B7B-3222-4567-84F9-E9B444481029}" srcOrd="2" destOrd="0" presId="urn:microsoft.com/office/officeart/2008/layout/VerticalCurvedList"/>
    <dgm:cxn modelId="{8D9260D0-7FD5-4641-8D37-32D8F4C068D9}" type="presParOf" srcId="{71622CEC-F588-420F-81F4-D04C8470F1C5}" destId="{CD6B7A89-775E-4D07-A848-28B933BEE893}" srcOrd="3" destOrd="0" presId="urn:microsoft.com/office/officeart/2008/layout/VerticalCurvedList"/>
    <dgm:cxn modelId="{4ABA9764-1900-4343-A6CC-9D50CC59A972}" type="presParOf" srcId="{45061E02-03EA-4FEF-B2E2-17F666FC9D94}" destId="{7AF4F14C-8ED7-4EAD-BBF6-874065354097}" srcOrd="1" destOrd="0" presId="urn:microsoft.com/office/officeart/2008/layout/VerticalCurvedList"/>
    <dgm:cxn modelId="{2CA95C36-E8DA-4150-821A-C8505D73BCC7}" type="presParOf" srcId="{45061E02-03EA-4FEF-B2E2-17F666FC9D94}" destId="{B795A2C7-D315-4D96-8DD5-17E52DD69235}" srcOrd="2" destOrd="0" presId="urn:microsoft.com/office/officeart/2008/layout/VerticalCurvedList"/>
    <dgm:cxn modelId="{5B24C6A4-0906-4A55-A0D8-C8C185F0A56B}" type="presParOf" srcId="{B795A2C7-D315-4D96-8DD5-17E52DD69235}" destId="{F296AB0A-9D66-4126-9DFD-725504D2B45D}" srcOrd="0" destOrd="0" presId="urn:microsoft.com/office/officeart/2008/layout/VerticalCurvedList"/>
    <dgm:cxn modelId="{64533A06-0F87-47F6-B74B-8E50877636AA}" type="presParOf" srcId="{45061E02-03EA-4FEF-B2E2-17F666FC9D94}" destId="{CD2296F4-CF0E-49EF-9FAF-6CE743AC6D42}" srcOrd="3" destOrd="0" presId="urn:microsoft.com/office/officeart/2008/layout/VerticalCurvedList"/>
    <dgm:cxn modelId="{333427D9-BA3D-4FD7-8198-8EBE48D4262E}" type="presParOf" srcId="{45061E02-03EA-4FEF-B2E2-17F666FC9D94}" destId="{340973A9-5658-4E9E-AB9A-3A13F6EBA0B2}" srcOrd="4" destOrd="0" presId="urn:microsoft.com/office/officeart/2008/layout/VerticalCurvedList"/>
    <dgm:cxn modelId="{B45AC740-D128-4CB7-A0EB-6CDFDDDDF2E6}" type="presParOf" srcId="{340973A9-5658-4E9E-AB9A-3A13F6EBA0B2}" destId="{61C38ADC-72B2-44D9-8B11-1BAE30923E93}" srcOrd="0" destOrd="0" presId="urn:microsoft.com/office/officeart/2008/layout/VerticalCurvedList"/>
    <dgm:cxn modelId="{11BB70E4-9C95-470E-8542-39BCEA463AFB}" type="presParOf" srcId="{45061E02-03EA-4FEF-B2E2-17F666FC9D94}" destId="{75AFEAB7-9FD6-42A0-A952-58BE9F1D02EA}" srcOrd="5" destOrd="0" presId="urn:microsoft.com/office/officeart/2008/layout/VerticalCurvedList"/>
    <dgm:cxn modelId="{9B277708-1E3E-48BA-AA45-F14BD0EFB597}" type="presParOf" srcId="{45061E02-03EA-4FEF-B2E2-17F666FC9D94}" destId="{E2961284-4FD0-445C-8A84-150A8E9BB915}" srcOrd="6" destOrd="0" presId="urn:microsoft.com/office/officeart/2008/layout/VerticalCurvedList"/>
    <dgm:cxn modelId="{37970467-5A72-491B-B334-C988103D3A3C}" type="presParOf" srcId="{E2961284-4FD0-445C-8A84-150A8E9BB915}" destId="{353A7447-F21E-4077-87DF-6EB5593782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082FE-5E76-4378-85E9-7557C068A688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757E6034-2F54-4896-97AF-DFB389478A80}">
      <dgm:prSet phldrT="[Text]"/>
      <dgm:spPr/>
      <dgm:t>
        <a:bodyPr/>
        <a:lstStyle/>
        <a:p>
          <a:r>
            <a:rPr lang="id-ID" dirty="0" smtClean="0"/>
            <a:t>Pendidikan Gratis 12 Tahun</a:t>
          </a:r>
          <a:endParaRPr lang="id-ID" dirty="0"/>
        </a:p>
      </dgm:t>
    </dgm:pt>
    <dgm:pt modelId="{3467D4A6-3F23-4071-A185-D89230680CB0}" type="parTrans" cxnId="{FB133F34-6407-4783-9300-5EADD673DFCB}">
      <dgm:prSet/>
      <dgm:spPr/>
      <dgm:t>
        <a:bodyPr/>
        <a:lstStyle/>
        <a:p>
          <a:endParaRPr lang="id-ID"/>
        </a:p>
      </dgm:t>
    </dgm:pt>
    <dgm:pt modelId="{2D782CDA-1301-4128-A46D-1E98A5094368}" type="sibTrans" cxnId="{FB133F34-6407-4783-9300-5EADD673DFCB}">
      <dgm:prSet/>
      <dgm:spPr/>
      <dgm:t>
        <a:bodyPr/>
        <a:lstStyle/>
        <a:p>
          <a:endParaRPr lang="id-ID"/>
        </a:p>
      </dgm:t>
    </dgm:pt>
    <dgm:pt modelId="{A212AC13-7FCC-42CD-B2B0-7939DFB66F0B}">
      <dgm:prSet phldrT="[Text]"/>
      <dgm:spPr/>
      <dgm:t>
        <a:bodyPr/>
        <a:lstStyle/>
        <a:p>
          <a:r>
            <a:rPr lang="id-ID" dirty="0" smtClean="0"/>
            <a:t>Pendidikan Berkarakter</a:t>
          </a:r>
          <a:endParaRPr lang="id-ID" dirty="0"/>
        </a:p>
      </dgm:t>
    </dgm:pt>
    <dgm:pt modelId="{7CE80352-50F8-4BB4-BB8D-3632DEABD645}" type="parTrans" cxnId="{4D37DFF2-C59C-4A82-B7B3-80BE3B8D1EA4}">
      <dgm:prSet/>
      <dgm:spPr/>
      <dgm:t>
        <a:bodyPr/>
        <a:lstStyle/>
        <a:p>
          <a:endParaRPr lang="id-ID"/>
        </a:p>
      </dgm:t>
    </dgm:pt>
    <dgm:pt modelId="{9196F7EC-8CE3-4F05-B645-A5CD196070AC}" type="sibTrans" cxnId="{4D37DFF2-C59C-4A82-B7B3-80BE3B8D1EA4}">
      <dgm:prSet/>
      <dgm:spPr/>
      <dgm:t>
        <a:bodyPr/>
        <a:lstStyle/>
        <a:p>
          <a:endParaRPr lang="id-ID"/>
        </a:p>
      </dgm:t>
    </dgm:pt>
    <dgm:pt modelId="{84E1E622-518D-49B1-A258-1A4F643A5EE6}" type="pres">
      <dgm:prSet presAssocID="{01A082FE-5E76-4378-85E9-7557C068A6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45061E02-03EA-4FEF-B2E2-17F666FC9D94}" type="pres">
      <dgm:prSet presAssocID="{01A082FE-5E76-4378-85E9-7557C068A688}" presName="Name1" presStyleCnt="0"/>
      <dgm:spPr/>
    </dgm:pt>
    <dgm:pt modelId="{71622CEC-F588-420F-81F4-D04C8470F1C5}" type="pres">
      <dgm:prSet presAssocID="{01A082FE-5E76-4378-85E9-7557C068A688}" presName="cycle" presStyleCnt="0"/>
      <dgm:spPr/>
    </dgm:pt>
    <dgm:pt modelId="{42800E62-30CE-4280-9233-EC1247B919BA}" type="pres">
      <dgm:prSet presAssocID="{01A082FE-5E76-4378-85E9-7557C068A688}" presName="srcNode" presStyleLbl="node1" presStyleIdx="0" presStyleCnt="2"/>
      <dgm:spPr/>
    </dgm:pt>
    <dgm:pt modelId="{FC2CEACA-E306-4F33-9C05-E345C8BDA6CC}" type="pres">
      <dgm:prSet presAssocID="{01A082FE-5E76-4378-85E9-7557C068A688}" presName="conn" presStyleLbl="parChTrans1D2" presStyleIdx="0" presStyleCnt="1"/>
      <dgm:spPr/>
      <dgm:t>
        <a:bodyPr/>
        <a:lstStyle/>
        <a:p>
          <a:endParaRPr lang="id-ID"/>
        </a:p>
      </dgm:t>
    </dgm:pt>
    <dgm:pt modelId="{6C668B7B-3222-4567-84F9-E9B444481029}" type="pres">
      <dgm:prSet presAssocID="{01A082FE-5E76-4378-85E9-7557C068A688}" presName="extraNode" presStyleLbl="node1" presStyleIdx="0" presStyleCnt="2"/>
      <dgm:spPr/>
    </dgm:pt>
    <dgm:pt modelId="{CD6B7A89-775E-4D07-A848-28B933BEE893}" type="pres">
      <dgm:prSet presAssocID="{01A082FE-5E76-4378-85E9-7557C068A688}" presName="dstNode" presStyleLbl="node1" presStyleIdx="0" presStyleCnt="2"/>
      <dgm:spPr/>
    </dgm:pt>
    <dgm:pt modelId="{7AF4F14C-8ED7-4EAD-BBF6-874065354097}" type="pres">
      <dgm:prSet presAssocID="{757E6034-2F54-4896-97AF-DFB389478A8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95A2C7-D315-4D96-8DD5-17E52DD69235}" type="pres">
      <dgm:prSet presAssocID="{757E6034-2F54-4896-97AF-DFB389478A80}" presName="accent_1" presStyleCnt="0"/>
      <dgm:spPr/>
    </dgm:pt>
    <dgm:pt modelId="{F296AB0A-9D66-4126-9DFD-725504D2B45D}" type="pres">
      <dgm:prSet presAssocID="{757E6034-2F54-4896-97AF-DFB389478A80}" presName="accentRepeatNode" presStyleLbl="solidFgAcc1" presStyleIdx="0" presStyleCnt="2"/>
      <dgm:spPr/>
    </dgm:pt>
    <dgm:pt modelId="{CD2296F4-CF0E-49EF-9FAF-6CE743AC6D42}" type="pres">
      <dgm:prSet presAssocID="{A212AC13-7FCC-42CD-B2B0-7939DFB66F0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0973A9-5658-4E9E-AB9A-3A13F6EBA0B2}" type="pres">
      <dgm:prSet presAssocID="{A212AC13-7FCC-42CD-B2B0-7939DFB66F0B}" presName="accent_2" presStyleCnt="0"/>
      <dgm:spPr/>
    </dgm:pt>
    <dgm:pt modelId="{61C38ADC-72B2-44D9-8B11-1BAE30923E93}" type="pres">
      <dgm:prSet presAssocID="{A212AC13-7FCC-42CD-B2B0-7939DFB66F0B}" presName="accentRepeatNode" presStyleLbl="solidFgAcc1" presStyleIdx="1" presStyleCnt="2"/>
      <dgm:spPr/>
    </dgm:pt>
  </dgm:ptLst>
  <dgm:cxnLst>
    <dgm:cxn modelId="{1C9C4BF1-9CE1-4E69-A13F-6A1CA3E43D1D}" type="presOf" srcId="{2D782CDA-1301-4128-A46D-1E98A5094368}" destId="{FC2CEACA-E306-4F33-9C05-E345C8BDA6CC}" srcOrd="0" destOrd="0" presId="urn:microsoft.com/office/officeart/2008/layout/VerticalCurvedList"/>
    <dgm:cxn modelId="{FB133F34-6407-4783-9300-5EADD673DFCB}" srcId="{01A082FE-5E76-4378-85E9-7557C068A688}" destId="{757E6034-2F54-4896-97AF-DFB389478A80}" srcOrd="0" destOrd="0" parTransId="{3467D4A6-3F23-4071-A185-D89230680CB0}" sibTransId="{2D782CDA-1301-4128-A46D-1E98A5094368}"/>
    <dgm:cxn modelId="{4D37DFF2-C59C-4A82-B7B3-80BE3B8D1EA4}" srcId="{01A082FE-5E76-4378-85E9-7557C068A688}" destId="{A212AC13-7FCC-42CD-B2B0-7939DFB66F0B}" srcOrd="1" destOrd="0" parTransId="{7CE80352-50F8-4BB4-BB8D-3632DEABD645}" sibTransId="{9196F7EC-8CE3-4F05-B645-A5CD196070AC}"/>
    <dgm:cxn modelId="{4EE3B7DA-51D1-4F3A-9367-4E354895115F}" type="presOf" srcId="{A212AC13-7FCC-42CD-B2B0-7939DFB66F0B}" destId="{CD2296F4-CF0E-49EF-9FAF-6CE743AC6D42}" srcOrd="0" destOrd="0" presId="urn:microsoft.com/office/officeart/2008/layout/VerticalCurvedList"/>
    <dgm:cxn modelId="{4AC663C8-5A18-448B-B993-B1902AA4A192}" type="presOf" srcId="{01A082FE-5E76-4378-85E9-7557C068A688}" destId="{84E1E622-518D-49B1-A258-1A4F643A5EE6}" srcOrd="0" destOrd="0" presId="urn:microsoft.com/office/officeart/2008/layout/VerticalCurvedList"/>
    <dgm:cxn modelId="{0BD93F16-3ECA-4F85-A963-351F903E633D}" type="presOf" srcId="{757E6034-2F54-4896-97AF-DFB389478A80}" destId="{7AF4F14C-8ED7-4EAD-BBF6-874065354097}" srcOrd="0" destOrd="0" presId="urn:microsoft.com/office/officeart/2008/layout/VerticalCurvedList"/>
    <dgm:cxn modelId="{F92BBFB4-DAFB-46A3-A862-F9FBA967A4B0}" type="presParOf" srcId="{84E1E622-518D-49B1-A258-1A4F643A5EE6}" destId="{45061E02-03EA-4FEF-B2E2-17F666FC9D94}" srcOrd="0" destOrd="0" presId="urn:microsoft.com/office/officeart/2008/layout/VerticalCurvedList"/>
    <dgm:cxn modelId="{DE224885-7663-494E-89C0-9EAE1F12BFF6}" type="presParOf" srcId="{45061E02-03EA-4FEF-B2E2-17F666FC9D94}" destId="{71622CEC-F588-420F-81F4-D04C8470F1C5}" srcOrd="0" destOrd="0" presId="urn:microsoft.com/office/officeart/2008/layout/VerticalCurvedList"/>
    <dgm:cxn modelId="{B2776F71-F347-4902-A61A-F61DFEEE835B}" type="presParOf" srcId="{71622CEC-F588-420F-81F4-D04C8470F1C5}" destId="{42800E62-30CE-4280-9233-EC1247B919BA}" srcOrd="0" destOrd="0" presId="urn:microsoft.com/office/officeart/2008/layout/VerticalCurvedList"/>
    <dgm:cxn modelId="{76D29B28-C804-4192-8528-24F035E1ABFF}" type="presParOf" srcId="{71622CEC-F588-420F-81F4-D04C8470F1C5}" destId="{FC2CEACA-E306-4F33-9C05-E345C8BDA6CC}" srcOrd="1" destOrd="0" presId="urn:microsoft.com/office/officeart/2008/layout/VerticalCurvedList"/>
    <dgm:cxn modelId="{C52ECBF8-E388-4D61-9D97-E538A23A7738}" type="presParOf" srcId="{71622CEC-F588-420F-81F4-D04C8470F1C5}" destId="{6C668B7B-3222-4567-84F9-E9B444481029}" srcOrd="2" destOrd="0" presId="urn:microsoft.com/office/officeart/2008/layout/VerticalCurvedList"/>
    <dgm:cxn modelId="{5E4C3E69-D135-45B0-ACDF-D9F13D455BCD}" type="presParOf" srcId="{71622CEC-F588-420F-81F4-D04C8470F1C5}" destId="{CD6B7A89-775E-4D07-A848-28B933BEE893}" srcOrd="3" destOrd="0" presId="urn:microsoft.com/office/officeart/2008/layout/VerticalCurvedList"/>
    <dgm:cxn modelId="{B3ABE102-297B-41D4-8C95-3BB2D730D55F}" type="presParOf" srcId="{45061E02-03EA-4FEF-B2E2-17F666FC9D94}" destId="{7AF4F14C-8ED7-4EAD-BBF6-874065354097}" srcOrd="1" destOrd="0" presId="urn:microsoft.com/office/officeart/2008/layout/VerticalCurvedList"/>
    <dgm:cxn modelId="{68AC90B9-FC2A-40DB-AEB6-C556E77DD7FF}" type="presParOf" srcId="{45061E02-03EA-4FEF-B2E2-17F666FC9D94}" destId="{B795A2C7-D315-4D96-8DD5-17E52DD69235}" srcOrd="2" destOrd="0" presId="urn:microsoft.com/office/officeart/2008/layout/VerticalCurvedList"/>
    <dgm:cxn modelId="{3FA46D65-DFFF-49F3-8F4A-98F5D1402738}" type="presParOf" srcId="{B795A2C7-D315-4D96-8DD5-17E52DD69235}" destId="{F296AB0A-9D66-4126-9DFD-725504D2B45D}" srcOrd="0" destOrd="0" presId="urn:microsoft.com/office/officeart/2008/layout/VerticalCurvedList"/>
    <dgm:cxn modelId="{6EE8C790-77D6-4F24-AC41-07CDADD3F721}" type="presParOf" srcId="{45061E02-03EA-4FEF-B2E2-17F666FC9D94}" destId="{CD2296F4-CF0E-49EF-9FAF-6CE743AC6D42}" srcOrd="3" destOrd="0" presId="urn:microsoft.com/office/officeart/2008/layout/VerticalCurvedList"/>
    <dgm:cxn modelId="{7A50129B-EE77-4A63-B540-EA56D365A42F}" type="presParOf" srcId="{45061E02-03EA-4FEF-B2E2-17F666FC9D94}" destId="{340973A9-5658-4E9E-AB9A-3A13F6EBA0B2}" srcOrd="4" destOrd="0" presId="urn:microsoft.com/office/officeart/2008/layout/VerticalCurvedList"/>
    <dgm:cxn modelId="{03563FD7-B41C-45F0-BF0E-2E2937F4AFEA}" type="presParOf" srcId="{340973A9-5658-4E9E-AB9A-3A13F6EBA0B2}" destId="{61C38ADC-72B2-44D9-8B11-1BAE30923E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082FE-5E76-4378-85E9-7557C068A688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757E6034-2F54-4896-97AF-DFB389478A80}">
      <dgm:prSet phldrT="[Text]"/>
      <dgm:spPr/>
      <dgm:t>
        <a:bodyPr/>
        <a:lstStyle/>
        <a:p>
          <a:r>
            <a:rPr lang="id-ID" dirty="0" smtClean="0"/>
            <a:t>BEASISWA DOKTER SPESIALIS</a:t>
          </a:r>
          <a:endParaRPr lang="id-ID" dirty="0"/>
        </a:p>
      </dgm:t>
    </dgm:pt>
    <dgm:pt modelId="{3467D4A6-3F23-4071-A185-D89230680CB0}" type="parTrans" cxnId="{FB133F34-6407-4783-9300-5EADD673DFCB}">
      <dgm:prSet/>
      <dgm:spPr/>
      <dgm:t>
        <a:bodyPr/>
        <a:lstStyle/>
        <a:p>
          <a:endParaRPr lang="id-ID"/>
        </a:p>
      </dgm:t>
    </dgm:pt>
    <dgm:pt modelId="{2D782CDA-1301-4128-A46D-1E98A5094368}" type="sibTrans" cxnId="{FB133F34-6407-4783-9300-5EADD673DFCB}">
      <dgm:prSet/>
      <dgm:spPr/>
      <dgm:t>
        <a:bodyPr/>
        <a:lstStyle/>
        <a:p>
          <a:endParaRPr lang="id-ID"/>
        </a:p>
      </dgm:t>
    </dgm:pt>
    <dgm:pt modelId="{A212AC13-7FCC-42CD-B2B0-7939DFB66F0B}">
      <dgm:prSet phldrT="[Text]"/>
      <dgm:spPr/>
      <dgm:t>
        <a:bodyPr/>
        <a:lstStyle/>
        <a:p>
          <a:r>
            <a:rPr lang="id-ID" dirty="0" smtClean="0"/>
            <a:t>DIKLAT STRUKTURAL DAN TEKNIS</a:t>
          </a:r>
          <a:endParaRPr lang="id-ID" dirty="0"/>
        </a:p>
      </dgm:t>
    </dgm:pt>
    <dgm:pt modelId="{7CE80352-50F8-4BB4-BB8D-3632DEABD645}" type="parTrans" cxnId="{4D37DFF2-C59C-4A82-B7B3-80BE3B8D1EA4}">
      <dgm:prSet/>
      <dgm:spPr/>
      <dgm:t>
        <a:bodyPr/>
        <a:lstStyle/>
        <a:p>
          <a:endParaRPr lang="id-ID"/>
        </a:p>
      </dgm:t>
    </dgm:pt>
    <dgm:pt modelId="{9196F7EC-8CE3-4F05-B645-A5CD196070AC}" type="sibTrans" cxnId="{4D37DFF2-C59C-4A82-B7B3-80BE3B8D1EA4}">
      <dgm:prSet/>
      <dgm:spPr/>
      <dgm:t>
        <a:bodyPr/>
        <a:lstStyle/>
        <a:p>
          <a:endParaRPr lang="id-ID"/>
        </a:p>
      </dgm:t>
    </dgm:pt>
    <dgm:pt modelId="{84E1E622-518D-49B1-A258-1A4F643A5EE6}" type="pres">
      <dgm:prSet presAssocID="{01A082FE-5E76-4378-85E9-7557C068A6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45061E02-03EA-4FEF-B2E2-17F666FC9D94}" type="pres">
      <dgm:prSet presAssocID="{01A082FE-5E76-4378-85E9-7557C068A688}" presName="Name1" presStyleCnt="0"/>
      <dgm:spPr/>
    </dgm:pt>
    <dgm:pt modelId="{71622CEC-F588-420F-81F4-D04C8470F1C5}" type="pres">
      <dgm:prSet presAssocID="{01A082FE-5E76-4378-85E9-7557C068A688}" presName="cycle" presStyleCnt="0"/>
      <dgm:spPr/>
    </dgm:pt>
    <dgm:pt modelId="{42800E62-30CE-4280-9233-EC1247B919BA}" type="pres">
      <dgm:prSet presAssocID="{01A082FE-5E76-4378-85E9-7557C068A688}" presName="srcNode" presStyleLbl="node1" presStyleIdx="0" presStyleCnt="2"/>
      <dgm:spPr/>
    </dgm:pt>
    <dgm:pt modelId="{FC2CEACA-E306-4F33-9C05-E345C8BDA6CC}" type="pres">
      <dgm:prSet presAssocID="{01A082FE-5E76-4378-85E9-7557C068A688}" presName="conn" presStyleLbl="parChTrans1D2" presStyleIdx="0" presStyleCnt="1"/>
      <dgm:spPr/>
      <dgm:t>
        <a:bodyPr/>
        <a:lstStyle/>
        <a:p>
          <a:endParaRPr lang="id-ID"/>
        </a:p>
      </dgm:t>
    </dgm:pt>
    <dgm:pt modelId="{6C668B7B-3222-4567-84F9-E9B444481029}" type="pres">
      <dgm:prSet presAssocID="{01A082FE-5E76-4378-85E9-7557C068A688}" presName="extraNode" presStyleLbl="node1" presStyleIdx="0" presStyleCnt="2"/>
      <dgm:spPr/>
    </dgm:pt>
    <dgm:pt modelId="{CD6B7A89-775E-4D07-A848-28B933BEE893}" type="pres">
      <dgm:prSet presAssocID="{01A082FE-5E76-4378-85E9-7557C068A688}" presName="dstNode" presStyleLbl="node1" presStyleIdx="0" presStyleCnt="2"/>
      <dgm:spPr/>
    </dgm:pt>
    <dgm:pt modelId="{7AF4F14C-8ED7-4EAD-BBF6-874065354097}" type="pres">
      <dgm:prSet presAssocID="{757E6034-2F54-4896-97AF-DFB389478A8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95A2C7-D315-4D96-8DD5-17E52DD69235}" type="pres">
      <dgm:prSet presAssocID="{757E6034-2F54-4896-97AF-DFB389478A80}" presName="accent_1" presStyleCnt="0"/>
      <dgm:spPr/>
    </dgm:pt>
    <dgm:pt modelId="{F296AB0A-9D66-4126-9DFD-725504D2B45D}" type="pres">
      <dgm:prSet presAssocID="{757E6034-2F54-4896-97AF-DFB389478A80}" presName="accentRepeatNode" presStyleLbl="solidFgAcc1" presStyleIdx="0" presStyleCnt="2"/>
      <dgm:spPr/>
    </dgm:pt>
    <dgm:pt modelId="{CD2296F4-CF0E-49EF-9FAF-6CE743AC6D42}" type="pres">
      <dgm:prSet presAssocID="{A212AC13-7FCC-42CD-B2B0-7939DFB66F0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0973A9-5658-4E9E-AB9A-3A13F6EBA0B2}" type="pres">
      <dgm:prSet presAssocID="{A212AC13-7FCC-42CD-B2B0-7939DFB66F0B}" presName="accent_2" presStyleCnt="0"/>
      <dgm:spPr/>
    </dgm:pt>
    <dgm:pt modelId="{61C38ADC-72B2-44D9-8B11-1BAE30923E93}" type="pres">
      <dgm:prSet presAssocID="{A212AC13-7FCC-42CD-B2B0-7939DFB66F0B}" presName="accentRepeatNode" presStyleLbl="solidFgAcc1" presStyleIdx="1" presStyleCnt="2"/>
      <dgm:spPr/>
    </dgm:pt>
  </dgm:ptLst>
  <dgm:cxnLst>
    <dgm:cxn modelId="{4D37DFF2-C59C-4A82-B7B3-80BE3B8D1EA4}" srcId="{01A082FE-5E76-4378-85E9-7557C068A688}" destId="{A212AC13-7FCC-42CD-B2B0-7939DFB66F0B}" srcOrd="1" destOrd="0" parTransId="{7CE80352-50F8-4BB4-BB8D-3632DEABD645}" sibTransId="{9196F7EC-8CE3-4F05-B645-A5CD196070AC}"/>
    <dgm:cxn modelId="{FB133F34-6407-4783-9300-5EADD673DFCB}" srcId="{01A082FE-5E76-4378-85E9-7557C068A688}" destId="{757E6034-2F54-4896-97AF-DFB389478A80}" srcOrd="0" destOrd="0" parTransId="{3467D4A6-3F23-4071-A185-D89230680CB0}" sibTransId="{2D782CDA-1301-4128-A46D-1E98A5094368}"/>
    <dgm:cxn modelId="{92960885-EE28-423C-8CD3-2E1EAE213E0D}" type="presOf" srcId="{757E6034-2F54-4896-97AF-DFB389478A80}" destId="{7AF4F14C-8ED7-4EAD-BBF6-874065354097}" srcOrd="0" destOrd="0" presId="urn:microsoft.com/office/officeart/2008/layout/VerticalCurvedList"/>
    <dgm:cxn modelId="{A4FED30F-DF80-4BA5-9E17-8BAC6007269F}" type="presOf" srcId="{2D782CDA-1301-4128-A46D-1E98A5094368}" destId="{FC2CEACA-E306-4F33-9C05-E345C8BDA6CC}" srcOrd="0" destOrd="0" presId="urn:microsoft.com/office/officeart/2008/layout/VerticalCurvedList"/>
    <dgm:cxn modelId="{661476BB-9FD4-44E5-82B7-10B01AD2B4DC}" type="presOf" srcId="{01A082FE-5E76-4378-85E9-7557C068A688}" destId="{84E1E622-518D-49B1-A258-1A4F643A5EE6}" srcOrd="0" destOrd="0" presId="urn:microsoft.com/office/officeart/2008/layout/VerticalCurvedList"/>
    <dgm:cxn modelId="{C17781A1-0BD8-4D7B-A6B4-663AB028217C}" type="presOf" srcId="{A212AC13-7FCC-42CD-B2B0-7939DFB66F0B}" destId="{CD2296F4-CF0E-49EF-9FAF-6CE743AC6D42}" srcOrd="0" destOrd="0" presId="urn:microsoft.com/office/officeart/2008/layout/VerticalCurvedList"/>
    <dgm:cxn modelId="{376B5124-1582-45AA-82DE-482C50FFD4BC}" type="presParOf" srcId="{84E1E622-518D-49B1-A258-1A4F643A5EE6}" destId="{45061E02-03EA-4FEF-B2E2-17F666FC9D94}" srcOrd="0" destOrd="0" presId="urn:microsoft.com/office/officeart/2008/layout/VerticalCurvedList"/>
    <dgm:cxn modelId="{14629E3C-93E0-463D-BEFE-361A00AAC9F0}" type="presParOf" srcId="{45061E02-03EA-4FEF-B2E2-17F666FC9D94}" destId="{71622CEC-F588-420F-81F4-D04C8470F1C5}" srcOrd="0" destOrd="0" presId="urn:microsoft.com/office/officeart/2008/layout/VerticalCurvedList"/>
    <dgm:cxn modelId="{7B87768E-98EE-4E91-B245-0B445CBBEF5D}" type="presParOf" srcId="{71622CEC-F588-420F-81F4-D04C8470F1C5}" destId="{42800E62-30CE-4280-9233-EC1247B919BA}" srcOrd="0" destOrd="0" presId="urn:microsoft.com/office/officeart/2008/layout/VerticalCurvedList"/>
    <dgm:cxn modelId="{5F2343E2-01AD-45D4-B7E8-A7B2012323E3}" type="presParOf" srcId="{71622CEC-F588-420F-81F4-D04C8470F1C5}" destId="{FC2CEACA-E306-4F33-9C05-E345C8BDA6CC}" srcOrd="1" destOrd="0" presId="urn:microsoft.com/office/officeart/2008/layout/VerticalCurvedList"/>
    <dgm:cxn modelId="{9CDE00D6-C801-4EAE-B212-9C380F0B7869}" type="presParOf" srcId="{71622CEC-F588-420F-81F4-D04C8470F1C5}" destId="{6C668B7B-3222-4567-84F9-E9B444481029}" srcOrd="2" destOrd="0" presId="urn:microsoft.com/office/officeart/2008/layout/VerticalCurvedList"/>
    <dgm:cxn modelId="{58C8D4B2-357E-41FB-8F3A-6D7EAAAED127}" type="presParOf" srcId="{71622CEC-F588-420F-81F4-D04C8470F1C5}" destId="{CD6B7A89-775E-4D07-A848-28B933BEE893}" srcOrd="3" destOrd="0" presId="urn:microsoft.com/office/officeart/2008/layout/VerticalCurvedList"/>
    <dgm:cxn modelId="{265A44F4-BB5F-4EFA-859A-8FCFFE07464E}" type="presParOf" srcId="{45061E02-03EA-4FEF-B2E2-17F666FC9D94}" destId="{7AF4F14C-8ED7-4EAD-BBF6-874065354097}" srcOrd="1" destOrd="0" presId="urn:microsoft.com/office/officeart/2008/layout/VerticalCurvedList"/>
    <dgm:cxn modelId="{C878A7C7-E210-4E05-A084-C1D1631A95FD}" type="presParOf" srcId="{45061E02-03EA-4FEF-B2E2-17F666FC9D94}" destId="{B795A2C7-D315-4D96-8DD5-17E52DD69235}" srcOrd="2" destOrd="0" presId="urn:microsoft.com/office/officeart/2008/layout/VerticalCurvedList"/>
    <dgm:cxn modelId="{58AEEEB7-941B-48EF-9B57-18F3E3164006}" type="presParOf" srcId="{B795A2C7-D315-4D96-8DD5-17E52DD69235}" destId="{F296AB0A-9D66-4126-9DFD-725504D2B45D}" srcOrd="0" destOrd="0" presId="urn:microsoft.com/office/officeart/2008/layout/VerticalCurvedList"/>
    <dgm:cxn modelId="{3DBCD99B-EC94-475A-B3F9-6434C8023F55}" type="presParOf" srcId="{45061E02-03EA-4FEF-B2E2-17F666FC9D94}" destId="{CD2296F4-CF0E-49EF-9FAF-6CE743AC6D42}" srcOrd="3" destOrd="0" presId="urn:microsoft.com/office/officeart/2008/layout/VerticalCurvedList"/>
    <dgm:cxn modelId="{F1079FB6-CAF7-4E08-8275-95F74969B8FF}" type="presParOf" srcId="{45061E02-03EA-4FEF-B2E2-17F666FC9D94}" destId="{340973A9-5658-4E9E-AB9A-3A13F6EBA0B2}" srcOrd="4" destOrd="0" presId="urn:microsoft.com/office/officeart/2008/layout/VerticalCurvedList"/>
    <dgm:cxn modelId="{CAF91472-341C-4A90-82D0-EBF62CB5ADD4}" type="presParOf" srcId="{340973A9-5658-4E9E-AB9A-3A13F6EBA0B2}" destId="{61C38ADC-72B2-44D9-8B11-1BAE30923E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3F68E-5B6E-47DF-8E7B-7826DEF1CFB7}">
      <dsp:nvSpPr>
        <dsp:cNvPr id="0" name=""/>
        <dsp:cNvSpPr/>
      </dsp:nvSpPr>
      <dsp:spPr>
        <a:xfrm>
          <a:off x="0" y="0"/>
          <a:ext cx="8568952" cy="1576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Daya dukung dan daya tampung lahan</a:t>
          </a:r>
          <a:endParaRPr lang="id-ID" sz="24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s</a:t>
          </a:r>
          <a:r>
            <a:rPr lang="en-US" sz="1900" kern="1200" dirty="0" err="1" smtClean="0"/>
            <a:t>ebagai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kawasan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perkotaan</a:t>
          </a:r>
          <a:r>
            <a:rPr lang="en-US" sz="1900" kern="1200" dirty="0" smtClean="0"/>
            <a:t>/</a:t>
          </a:r>
          <a:r>
            <a:rPr lang="en-US" sz="1900" kern="1200" dirty="0" err="1" smtClean="0"/>
            <a:t>perdesaan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dengan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intensitas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kegiatan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budidaya</a:t>
          </a:r>
          <a:r>
            <a:rPr lang="en-US" sz="1900" kern="1200" dirty="0" smtClean="0"/>
            <a:t> di </a:t>
          </a:r>
          <a:r>
            <a:rPr lang="en-US" sz="1900" kern="1200" dirty="0" err="1" smtClean="0"/>
            <a:t>dalamnya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baik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itu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permukiman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pertanian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perkebunan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aktivitas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budidaya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lainnya</a:t>
          </a:r>
          <a:endParaRPr lang="id-ID" sz="1900" kern="1200" dirty="0"/>
        </a:p>
      </dsp:txBody>
      <dsp:txXfrm>
        <a:off x="1871483" y="0"/>
        <a:ext cx="6697468" cy="1576933"/>
      </dsp:txXfrm>
    </dsp:sp>
    <dsp:sp modelId="{9ECDE14B-DC31-42AE-ABBF-A42A55981265}">
      <dsp:nvSpPr>
        <dsp:cNvPr id="0" name=""/>
        <dsp:cNvSpPr/>
      </dsp:nvSpPr>
      <dsp:spPr>
        <a:xfrm>
          <a:off x="157693" y="157693"/>
          <a:ext cx="1713790" cy="12615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C85F2-303B-4017-880C-667D5ACBE30E}">
      <dsp:nvSpPr>
        <dsp:cNvPr id="0" name=""/>
        <dsp:cNvSpPr/>
      </dsp:nvSpPr>
      <dsp:spPr>
        <a:xfrm>
          <a:off x="0" y="1734626"/>
          <a:ext cx="8568952" cy="1576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bg1"/>
              </a:solidFill>
            </a:rPr>
            <a:t>Pariwisata</a:t>
          </a:r>
          <a:endParaRPr lang="id-ID" sz="24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bg1"/>
              </a:solidFill>
            </a:rPr>
            <a:t>Wisata</a:t>
          </a:r>
          <a:r>
            <a:rPr lang="en-US" sz="1900" kern="1200" dirty="0" smtClean="0">
              <a:solidFill>
                <a:schemeClr val="bg1"/>
              </a:solidFill>
            </a:rPr>
            <a:t> </a:t>
          </a:r>
          <a:r>
            <a:rPr lang="id-ID" sz="1900" kern="1200" dirty="0" smtClean="0">
              <a:solidFill>
                <a:schemeClr val="bg1"/>
              </a:solidFill>
            </a:rPr>
            <a:t>alam</a:t>
          </a:r>
          <a:endParaRPr lang="id-ID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wisata budaya 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wisata buatan/minat khusus</a:t>
          </a:r>
          <a:endParaRPr lang="id-ID" sz="1900" kern="1200" dirty="0"/>
        </a:p>
      </dsp:txBody>
      <dsp:txXfrm>
        <a:off x="1871483" y="1734626"/>
        <a:ext cx="6697468" cy="1576933"/>
      </dsp:txXfrm>
    </dsp:sp>
    <dsp:sp modelId="{0B6A6D00-48FA-4D13-9C06-319053830486}">
      <dsp:nvSpPr>
        <dsp:cNvPr id="0" name=""/>
        <dsp:cNvSpPr/>
      </dsp:nvSpPr>
      <dsp:spPr>
        <a:xfrm>
          <a:off x="157693" y="1892319"/>
          <a:ext cx="1713790" cy="12615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0AD5F-3326-4461-98EE-41D7D83B6360}">
      <dsp:nvSpPr>
        <dsp:cNvPr id="0" name=""/>
        <dsp:cNvSpPr/>
      </dsp:nvSpPr>
      <dsp:spPr>
        <a:xfrm>
          <a:off x="3139145" y="2319807"/>
          <a:ext cx="126415" cy="126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671F9-8040-48EE-8C80-B02E473CB81A}">
      <dsp:nvSpPr>
        <dsp:cNvPr id="0" name=""/>
        <dsp:cNvSpPr/>
      </dsp:nvSpPr>
      <dsp:spPr>
        <a:xfrm>
          <a:off x="3028405" y="2497273"/>
          <a:ext cx="126415" cy="126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FCC66-9874-4A32-9D8F-CEAA86DCBA77}">
      <dsp:nvSpPr>
        <dsp:cNvPr id="0" name=""/>
        <dsp:cNvSpPr/>
      </dsp:nvSpPr>
      <dsp:spPr>
        <a:xfrm>
          <a:off x="2896428" y="2650920"/>
          <a:ext cx="126415" cy="126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D5549-A7E1-4676-A547-04FF55D1A798}">
      <dsp:nvSpPr>
        <dsp:cNvPr id="0" name=""/>
        <dsp:cNvSpPr/>
      </dsp:nvSpPr>
      <dsp:spPr>
        <a:xfrm>
          <a:off x="3054194" y="533742"/>
          <a:ext cx="126415" cy="126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C10C3-D809-43BA-AD36-6FAAF06BE3D8}">
      <dsp:nvSpPr>
        <dsp:cNvPr id="0" name=""/>
        <dsp:cNvSpPr/>
      </dsp:nvSpPr>
      <dsp:spPr>
        <a:xfrm>
          <a:off x="3223084" y="433100"/>
          <a:ext cx="126415" cy="126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A5A5D-9F36-4EDB-95D4-371FF3A061C3}">
      <dsp:nvSpPr>
        <dsp:cNvPr id="0" name=""/>
        <dsp:cNvSpPr/>
      </dsp:nvSpPr>
      <dsp:spPr>
        <a:xfrm>
          <a:off x="3391469" y="332457"/>
          <a:ext cx="126415" cy="126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424FF-8D67-496F-9CC2-397FA628B92D}">
      <dsp:nvSpPr>
        <dsp:cNvPr id="0" name=""/>
        <dsp:cNvSpPr/>
      </dsp:nvSpPr>
      <dsp:spPr>
        <a:xfrm>
          <a:off x="3559854" y="433100"/>
          <a:ext cx="126415" cy="126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C702A-D50E-4754-83D7-8B2B1CBEDE39}">
      <dsp:nvSpPr>
        <dsp:cNvPr id="0" name=""/>
        <dsp:cNvSpPr/>
      </dsp:nvSpPr>
      <dsp:spPr>
        <a:xfrm>
          <a:off x="3728745" y="533742"/>
          <a:ext cx="126415" cy="126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F1B91-966E-4A33-9A3D-A5E568E118FE}">
      <dsp:nvSpPr>
        <dsp:cNvPr id="0" name=""/>
        <dsp:cNvSpPr/>
      </dsp:nvSpPr>
      <dsp:spPr>
        <a:xfrm>
          <a:off x="3391469" y="544813"/>
          <a:ext cx="126415" cy="126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458D7-FDE5-4074-9FC7-400B3E74206F}">
      <dsp:nvSpPr>
        <dsp:cNvPr id="0" name=""/>
        <dsp:cNvSpPr/>
      </dsp:nvSpPr>
      <dsp:spPr>
        <a:xfrm>
          <a:off x="3391469" y="757168"/>
          <a:ext cx="126415" cy="126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F5F1A-637F-4D4E-B614-400CC764406B}">
      <dsp:nvSpPr>
        <dsp:cNvPr id="0" name=""/>
        <dsp:cNvSpPr/>
      </dsp:nvSpPr>
      <dsp:spPr>
        <a:xfrm>
          <a:off x="2362956" y="3112672"/>
          <a:ext cx="2726521" cy="731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11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SDM &amp; PENDIDIKAN</a:t>
          </a:r>
          <a:endParaRPr lang="id-ID" sz="1800" kern="1200" dirty="0"/>
        </a:p>
      </dsp:txBody>
      <dsp:txXfrm>
        <a:off x="2398657" y="3148373"/>
        <a:ext cx="2655119" cy="659932"/>
      </dsp:txXfrm>
    </dsp:sp>
    <dsp:sp modelId="{33727A65-26E9-4326-9EA1-BB05EACE4862}">
      <dsp:nvSpPr>
        <dsp:cNvPr id="0" name=""/>
        <dsp:cNvSpPr/>
      </dsp:nvSpPr>
      <dsp:spPr>
        <a:xfrm>
          <a:off x="1606994" y="2396098"/>
          <a:ext cx="1264151" cy="12640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F3793-220A-477A-ACCC-EEF746D51587}">
      <dsp:nvSpPr>
        <dsp:cNvPr id="0" name=""/>
        <dsp:cNvSpPr/>
      </dsp:nvSpPr>
      <dsp:spPr>
        <a:xfrm>
          <a:off x="3515356" y="1682209"/>
          <a:ext cx="2726521" cy="731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11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POTENSI </a:t>
          </a:r>
          <a:endParaRPr lang="id-ID" sz="1800" kern="1200" dirty="0"/>
        </a:p>
      </dsp:txBody>
      <dsp:txXfrm>
        <a:off x="3551057" y="1717910"/>
        <a:ext cx="2655119" cy="659932"/>
      </dsp:txXfrm>
    </dsp:sp>
    <dsp:sp modelId="{66CA467B-15E2-47D8-AB48-97D7C92A0FF9}">
      <dsp:nvSpPr>
        <dsp:cNvPr id="0" name=""/>
        <dsp:cNvSpPr/>
      </dsp:nvSpPr>
      <dsp:spPr>
        <a:xfrm>
          <a:off x="2759394" y="965636"/>
          <a:ext cx="1264151" cy="126406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CEACA-E306-4F33-9C05-E345C8BDA6CC}">
      <dsp:nvSpPr>
        <dsp:cNvPr id="0" name=""/>
        <dsp:cNvSpPr/>
      </dsp:nvSpPr>
      <dsp:spPr>
        <a:xfrm>
          <a:off x="-6267422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4F14C-8ED7-4EAD-BBF6-874065354097}">
      <dsp:nvSpPr>
        <dsp:cNvPr id="0" name=""/>
        <dsp:cNvSpPr/>
      </dsp:nvSpPr>
      <dsp:spPr>
        <a:xfrm>
          <a:off x="769592" y="554461"/>
          <a:ext cx="7290795" cy="1108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PANGANDARAN KERTAWIYATA</a:t>
          </a:r>
          <a:endParaRPr lang="id-ID" sz="3600" kern="1200" dirty="0"/>
        </a:p>
      </dsp:txBody>
      <dsp:txXfrm>
        <a:off x="769592" y="554461"/>
        <a:ext cx="7290795" cy="1108923"/>
      </dsp:txXfrm>
    </dsp:sp>
    <dsp:sp modelId="{F296AB0A-9D66-4126-9DFD-725504D2B45D}">
      <dsp:nvSpPr>
        <dsp:cNvPr id="0" name=""/>
        <dsp:cNvSpPr/>
      </dsp:nvSpPr>
      <dsp:spPr>
        <a:xfrm>
          <a:off x="76515" y="415846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296F4-CF0E-49EF-9FAF-6CE743AC6D42}">
      <dsp:nvSpPr>
        <dsp:cNvPr id="0" name=""/>
        <dsp:cNvSpPr/>
      </dsp:nvSpPr>
      <dsp:spPr>
        <a:xfrm>
          <a:off x="1172686" y="2217846"/>
          <a:ext cx="6887702" cy="1108923"/>
        </a:xfrm>
        <a:prstGeom prst="rect">
          <a:avLst/>
        </a:prstGeom>
        <a:solidFill>
          <a:schemeClr val="accent4">
            <a:hueOff val="-987791"/>
            <a:satOff val="11154"/>
            <a:lumOff val="5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KERJASAMA DENGAN UNPAD</a:t>
          </a:r>
          <a:endParaRPr lang="id-ID" sz="3600" kern="1200" dirty="0"/>
        </a:p>
      </dsp:txBody>
      <dsp:txXfrm>
        <a:off x="1172686" y="2217846"/>
        <a:ext cx="6887702" cy="1108923"/>
      </dsp:txXfrm>
    </dsp:sp>
    <dsp:sp modelId="{61C38ADC-72B2-44D9-8B11-1BAE30923E93}">
      <dsp:nvSpPr>
        <dsp:cNvPr id="0" name=""/>
        <dsp:cNvSpPr/>
      </dsp:nvSpPr>
      <dsp:spPr>
        <a:xfrm>
          <a:off x="479609" y="2079231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987791"/>
              <a:satOff val="11154"/>
              <a:lumOff val="5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FEAB7-9FD6-42A0-A952-58BE9F1D02EA}">
      <dsp:nvSpPr>
        <dsp:cNvPr id="0" name=""/>
        <dsp:cNvSpPr/>
      </dsp:nvSpPr>
      <dsp:spPr>
        <a:xfrm>
          <a:off x="769592" y="3881231"/>
          <a:ext cx="7290795" cy="1108923"/>
        </a:xfrm>
        <a:prstGeom prst="rect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PENDIDIKAN KEDINASAN</a:t>
          </a:r>
          <a:endParaRPr lang="id-ID" sz="3600" kern="1200" dirty="0"/>
        </a:p>
      </dsp:txBody>
      <dsp:txXfrm>
        <a:off x="769592" y="3881231"/>
        <a:ext cx="7290795" cy="1108923"/>
      </dsp:txXfrm>
    </dsp:sp>
    <dsp:sp modelId="{353A7447-F21E-4077-87DF-6EB5593782E3}">
      <dsp:nvSpPr>
        <dsp:cNvPr id="0" name=""/>
        <dsp:cNvSpPr/>
      </dsp:nvSpPr>
      <dsp:spPr>
        <a:xfrm>
          <a:off x="76515" y="3742615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CEACA-E306-4F33-9C05-E345C8BDA6CC}">
      <dsp:nvSpPr>
        <dsp:cNvPr id="0" name=""/>
        <dsp:cNvSpPr/>
      </dsp:nvSpPr>
      <dsp:spPr>
        <a:xfrm>
          <a:off x="-509019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4F14C-8ED7-4EAD-BBF6-874065354097}">
      <dsp:nvSpPr>
        <dsp:cNvPr id="0" name=""/>
        <dsp:cNvSpPr/>
      </dsp:nvSpPr>
      <dsp:spPr>
        <a:xfrm>
          <a:off x="833922" y="648084"/>
          <a:ext cx="7279051" cy="12959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691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Pendidikan Gratis 12 Tahun</a:t>
          </a:r>
          <a:endParaRPr lang="id-ID" sz="4300" kern="1200" dirty="0"/>
        </a:p>
      </dsp:txBody>
      <dsp:txXfrm>
        <a:off x="833922" y="648084"/>
        <a:ext cx="7279051" cy="1295988"/>
      </dsp:txXfrm>
    </dsp:sp>
    <dsp:sp modelId="{F296AB0A-9D66-4126-9DFD-725504D2B45D}">
      <dsp:nvSpPr>
        <dsp:cNvPr id="0" name=""/>
        <dsp:cNvSpPr/>
      </dsp:nvSpPr>
      <dsp:spPr>
        <a:xfrm>
          <a:off x="23930" y="486086"/>
          <a:ext cx="1619985" cy="1619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296F4-CF0E-49EF-9FAF-6CE743AC6D42}">
      <dsp:nvSpPr>
        <dsp:cNvPr id="0" name=""/>
        <dsp:cNvSpPr/>
      </dsp:nvSpPr>
      <dsp:spPr>
        <a:xfrm>
          <a:off x="833922" y="2592430"/>
          <a:ext cx="7279051" cy="1295988"/>
        </a:xfrm>
        <a:prstGeom prst="rect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691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Pendidikan Berkarakter</a:t>
          </a:r>
          <a:endParaRPr lang="id-ID" sz="4300" kern="1200" dirty="0"/>
        </a:p>
      </dsp:txBody>
      <dsp:txXfrm>
        <a:off x="833922" y="2592430"/>
        <a:ext cx="7279051" cy="1295988"/>
      </dsp:txXfrm>
    </dsp:sp>
    <dsp:sp modelId="{61C38ADC-72B2-44D9-8B11-1BAE30923E93}">
      <dsp:nvSpPr>
        <dsp:cNvPr id="0" name=""/>
        <dsp:cNvSpPr/>
      </dsp:nvSpPr>
      <dsp:spPr>
        <a:xfrm>
          <a:off x="23930" y="2430432"/>
          <a:ext cx="1619985" cy="1619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F0F8D-EC3D-4BBF-BA7D-933A7D5250CB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EB23E-B912-4BBB-865C-D864ABD850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924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016A95-0890-4839-AEB7-7E759EE25583}" type="slidenum">
              <a:rPr lang="id-ID" smtClean="0"/>
              <a:pPr>
                <a:defRPr/>
              </a:pPr>
              <a:t>2</a:t>
            </a:fld>
            <a:endParaRPr lang="id-ID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016A95-0890-4839-AEB7-7E759EE25583}" type="slidenum">
              <a:rPr lang="id-ID" smtClean="0"/>
              <a:pPr>
                <a:defRPr/>
              </a:pPr>
              <a:t>3</a:t>
            </a:fld>
            <a:endParaRPr lang="id-ID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016A95-0890-4839-AEB7-7E759EE25583}" type="slidenum">
              <a:rPr lang="id-ID" smtClean="0"/>
              <a:pPr>
                <a:defRPr/>
              </a:pPr>
              <a:t>33</a:t>
            </a:fld>
            <a:endParaRPr lang="id-ID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F76B2FE-FC6F-4E4E-96E5-CC967E5A88AC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D1FD2A-664D-467A-8563-AE746461ECC0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7.png"/><Relationship Id="rId10" Type="http://schemas.microsoft.com/office/2007/relationships/diagramDrawing" Target="../diagrams/drawing1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90488"/>
            <a:ext cx="200501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-90488"/>
            <a:ext cx="19875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82" y="2000240"/>
            <a:ext cx="871296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PENGEMBANGAN SDM DAN PENDIDIKAN </a:t>
            </a:r>
            <a:endParaRPr lang="id-ID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d-ID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 </a:t>
            </a:r>
            <a:r>
              <a:rPr lang="id-ID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KABUPATEN PANGANDARAN</a:t>
            </a:r>
            <a:endParaRPr lang="en-GB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Bd BT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Bd BT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d BT" pitchFamily="18" charset="0"/>
              </a:rPr>
              <a:t>Disampaikan pada Konferensi pembangunan jabar ii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Bd BT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doni Bd BT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Oleh: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Sekretaris Daerah Kabupaten Pangandaran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Bandung, 16 September 2016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pic>
        <p:nvPicPr>
          <p:cNvPr id="11" name="Picture 3" descr="F:\gambaryang dipakai\domba_cianju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02015" y="5555301"/>
            <a:ext cx="1762273" cy="1188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F:\gambaryang dipakai\DSC_00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8026" y="5563716"/>
            <a:ext cx="1845862" cy="119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F:\gambaryang dipakai\DSC_009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60" y="5551087"/>
            <a:ext cx="1713866" cy="1190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3" descr="F:\gambaryang dipakai\pelbratu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92775" y="5551085"/>
            <a:ext cx="1771313" cy="119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Straight Connector 17"/>
          <p:cNvCxnSpPr/>
          <p:nvPr/>
        </p:nvCxnSpPr>
        <p:spPr>
          <a:xfrm flipV="1">
            <a:off x="0" y="5081588"/>
            <a:ext cx="9144000" cy="3175"/>
          </a:xfrm>
          <a:prstGeom prst="line">
            <a:avLst/>
          </a:prstGeom>
          <a:ln w="76200">
            <a:solidFill>
              <a:srgbClr val="00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7164288" y="5553194"/>
            <a:ext cx="1944216" cy="119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1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357188"/>
            <a:ext cx="12604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5" descr="Dove-0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1925" y="3875088"/>
            <a:ext cx="879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6" descr="Dove-0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642938"/>
            <a:ext cx="6207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6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9600" y="293005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dirty="0" smtClean="0"/>
              <a:t>IMPLEMENTASI KEBIJAKAN PENGEMBANGAN SDM DAN PENDIDIKAN  (POSTUR APBD)</a:t>
            </a:r>
            <a:endParaRPr lang="id-ID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39019"/>
              </p:ext>
            </p:extLst>
          </p:nvPr>
        </p:nvGraphicFramePr>
        <p:xfrm>
          <a:off x="323528" y="2420888"/>
          <a:ext cx="8515672" cy="1447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5590"/>
                <a:gridCol w="1951074"/>
                <a:gridCol w="2539008"/>
              </a:tblGrid>
              <a:tr h="439940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URAIAN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2017*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5877">
                <a:tc>
                  <a:txBody>
                    <a:bodyPr/>
                    <a:lstStyle/>
                    <a:p>
                      <a:pPr algn="l" fontAlgn="t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APBD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600" u="none" strike="noStrike" dirty="0" smtClean="0">
                          <a:effectLst/>
                          <a:latin typeface="+mn-lt"/>
                        </a:rPr>
                        <a:t>1.195.920.911.292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981.217.547.871,00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5877">
                <a:tc>
                  <a:txBody>
                    <a:bodyPr/>
                    <a:lstStyle/>
                    <a:p>
                      <a:pPr algn="l" fontAlgn="t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Anggaran Pendidikan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600" u="none" strike="noStrike" dirty="0" smtClean="0">
                          <a:effectLst/>
                          <a:latin typeface="+mn-lt"/>
                        </a:rPr>
                        <a:t>421.332.415.129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effectLst/>
                          <a:latin typeface="+mn-lt"/>
                        </a:rPr>
                        <a:t>304.265.505.699</a:t>
                      </a:r>
                      <a:r>
                        <a:rPr lang="id-ID" sz="1000" b="0" i="0" u="none" strike="noStrike" dirty="0" smtClean="0">
                          <a:effectLst/>
                          <a:latin typeface="Tahoma"/>
                        </a:rPr>
                        <a:t> </a:t>
                      </a:r>
                      <a:endParaRPr lang="id-ID" sz="10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5877">
                <a:tc>
                  <a:txBody>
                    <a:bodyPr/>
                    <a:lstStyle/>
                    <a:p>
                      <a:pPr algn="l" fontAlgn="t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97632" y="4653136"/>
            <a:ext cx="72747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Note: </a:t>
            </a:r>
          </a:p>
          <a:p>
            <a:pPr algn="ctr"/>
            <a:r>
              <a:rPr lang="id-ID" dirty="0" smtClean="0"/>
              <a:t>2017 masih tahap pembahasan KUA PPAS</a:t>
            </a:r>
          </a:p>
          <a:p>
            <a:pPr algn="ctr"/>
            <a:r>
              <a:rPr lang="id-ID" dirty="0" smtClean="0"/>
              <a:t>Belum termasuk DAK dan Bantuan Keuangan Provinsii</a:t>
            </a:r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028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9600" y="293005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dirty="0" smtClean="0"/>
              <a:t>IMPLEMENTASI KEBIJAKAN PENGEMBANGAN SDM DAN PENDIDIKAN  (PNS)</a:t>
            </a:r>
            <a:endParaRPr lang="id-ID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02536"/>
              </p:ext>
            </p:extLst>
          </p:nvPr>
        </p:nvGraphicFramePr>
        <p:xfrm>
          <a:off x="358822" y="2564904"/>
          <a:ext cx="8515672" cy="3616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6516"/>
                <a:gridCol w="2369578"/>
                <a:gridCol w="2369578"/>
              </a:tblGrid>
              <a:tr h="305908">
                <a:tc>
                  <a:txBody>
                    <a:bodyPr/>
                    <a:lstStyle/>
                    <a:p>
                      <a:pPr marL="201295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Arial Narrow"/>
                          <a:ea typeface="Times New Roman"/>
                          <a:cs typeface="Tahoma"/>
                        </a:rPr>
                        <a:t>PROGRAM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marL="201295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Arial Narrow"/>
                          <a:ea typeface="Times New Roman"/>
                          <a:cs typeface="Tahoma"/>
                        </a:rPr>
                        <a:t>2016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marL="201295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Arial Narrow"/>
                          <a:ea typeface="Times New Roman"/>
                          <a:cs typeface="Tahoma"/>
                        </a:rPr>
                        <a:t>2017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Program </a:t>
                      </a:r>
                      <a:r>
                        <a:rPr lang="en-US" sz="1600" dirty="0" err="1">
                          <a:effectLst/>
                        </a:rPr>
                        <a:t>Peningkatan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Kapasitas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Sumber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Aparatur</a:t>
                      </a:r>
                      <a:r>
                        <a:rPr lang="en-US" sz="1600" dirty="0">
                          <a:effectLst/>
                        </a:rPr>
                        <a:t>;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1.629.094.000,00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effectLst/>
                          <a:latin typeface="Tahoma"/>
                        </a:rPr>
                        <a:t>             </a:t>
                      </a:r>
                      <a:r>
                        <a:rPr lang="id-ID" sz="1600" b="0" i="0" u="none" strike="noStrike" dirty="0" smtClean="0">
                          <a:effectLst/>
                          <a:latin typeface="Tahoma"/>
                        </a:rPr>
                        <a:t>50.000.000</a:t>
                      </a:r>
                    </a:p>
                  </a:txBody>
                  <a:tcPr marL="9525" marR="9525" marT="9525" marB="0" anchor="ctr"/>
                </a:tc>
              </a:tr>
              <a:tr h="233160">
                <a:tc>
                  <a:txBody>
                    <a:bodyPr/>
                    <a:lstStyle/>
                    <a:p>
                      <a:pPr marL="358775" lvl="0" indent="-3587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</a:rPr>
                        <a:t>2.     Program </a:t>
                      </a:r>
                      <a:r>
                        <a:rPr lang="id-ID" sz="1600" dirty="0">
                          <a:effectLst/>
                        </a:rPr>
                        <a:t>Peningkatan Kapasitas Kelembagaan Perencanaan Pembangunan Daerah</a:t>
                      </a:r>
                      <a:r>
                        <a:rPr lang="en-GB" sz="1600" dirty="0">
                          <a:effectLst/>
                        </a:rPr>
                        <a:t>;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marL="201295" indent="-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id-ID" sz="16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marL="201295" indent="-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</a:tr>
              <a:tr h="30590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</a:rPr>
                        <a:t>3.     </a:t>
                      </a:r>
                      <a:r>
                        <a:rPr lang="en-US" sz="1600" dirty="0" smtClean="0">
                          <a:effectLst/>
                        </a:rPr>
                        <a:t>Program </a:t>
                      </a:r>
                      <a:r>
                        <a:rPr lang="en-US" sz="1600" dirty="0" err="1">
                          <a:effectLst/>
                        </a:rPr>
                        <a:t>Pendidikan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Kedinasan</a:t>
                      </a:r>
                      <a:r>
                        <a:rPr lang="en-US" sz="1600" dirty="0">
                          <a:effectLst/>
                        </a:rPr>
                        <a:t>;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921.015.000,00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effectLst/>
                          <a:latin typeface="Tahoma"/>
                        </a:rPr>
                        <a:t>                 174.240.000,00 </a:t>
                      </a:r>
                    </a:p>
                  </a:txBody>
                  <a:tcPr marL="9525" marR="9525" marT="9525" marB="0" anchor="ctr"/>
                </a:tc>
              </a:tr>
              <a:tr h="305908">
                <a:tc>
                  <a:txBody>
                    <a:bodyPr/>
                    <a:lstStyle/>
                    <a:p>
                      <a:pPr marL="358775" lvl="0" indent="-3587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</a:rPr>
                        <a:t>4.    </a:t>
                      </a:r>
                      <a:r>
                        <a:rPr lang="en-US" sz="1600" dirty="0" smtClean="0">
                          <a:effectLst/>
                        </a:rPr>
                        <a:t>Program </a:t>
                      </a:r>
                      <a:r>
                        <a:rPr lang="en-US" sz="1600" dirty="0" err="1">
                          <a:effectLst/>
                        </a:rPr>
                        <a:t>Pembinaan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Pengembangan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Aparatur</a:t>
                      </a:r>
                      <a:r>
                        <a:rPr lang="en-US" sz="1600" dirty="0">
                          <a:effectLst/>
                        </a:rPr>
                        <a:t>;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1.392.939.000,00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effectLst/>
                          <a:latin typeface="Tahoma"/>
                        </a:rPr>
                        <a:t>        1.190.700.000,00 </a:t>
                      </a:r>
                    </a:p>
                  </a:txBody>
                  <a:tcPr marL="9525" marR="9525" marT="9525" marB="0" anchor="ctr"/>
                </a:tc>
              </a:tr>
              <a:tr h="458860">
                <a:tc>
                  <a:txBody>
                    <a:bodyPr/>
                    <a:lstStyle/>
                    <a:p>
                      <a:pPr marL="358775" lvl="0" indent="-3587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</a:rPr>
                        <a:t>5.     </a:t>
                      </a:r>
                      <a:r>
                        <a:rPr lang="en-US" sz="1600" dirty="0" smtClean="0">
                          <a:effectLst/>
                        </a:rPr>
                        <a:t>Program </a:t>
                      </a:r>
                      <a:r>
                        <a:rPr lang="en-US" sz="1600" dirty="0" err="1">
                          <a:effectLst/>
                        </a:rPr>
                        <a:t>Peningkatan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Profesionalisme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Tenaga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Pemeriksa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Aparatur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Pengawasan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01295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9600" y="293005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dirty="0" smtClean="0"/>
              <a:t>IMPLEMENTASI KEBIJAKAN PENGEMBANGAN SDM DAN PENDIDIKAN  (UMUM)</a:t>
            </a:r>
            <a:endParaRPr lang="id-ID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809936"/>
              </p:ext>
            </p:extLst>
          </p:nvPr>
        </p:nvGraphicFramePr>
        <p:xfrm>
          <a:off x="323528" y="1575144"/>
          <a:ext cx="8515672" cy="4839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6516"/>
                <a:gridCol w="2369578"/>
                <a:gridCol w="2369578"/>
              </a:tblGrid>
              <a:tr h="305908">
                <a:tc>
                  <a:txBody>
                    <a:bodyPr/>
                    <a:lstStyle/>
                    <a:p>
                      <a:pPr marL="201295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Arial Narrow"/>
                          <a:ea typeface="Times New Roman"/>
                          <a:cs typeface="Tahoma"/>
                        </a:rPr>
                        <a:t>PROGRAM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marL="201295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Arial Narrow"/>
                          <a:ea typeface="Times New Roman"/>
                          <a:cs typeface="Tahoma"/>
                        </a:rPr>
                        <a:t>2016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marL="201295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Arial Narrow"/>
                          <a:ea typeface="Times New Roman"/>
                          <a:cs typeface="Tahoma"/>
                        </a:rPr>
                        <a:t>2017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</a:tr>
              <a:tr h="305908">
                <a:tc>
                  <a:txBody>
                    <a:bodyPr/>
                    <a:lstStyle/>
                    <a:p>
                      <a:pPr marL="201295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 </a:t>
                      </a:r>
                      <a:r>
                        <a:rPr lang="en-US" sz="1400" dirty="0" err="1">
                          <a:effectLst/>
                        </a:rPr>
                        <a:t>pendidikan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anak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usia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dini</a:t>
                      </a:r>
                      <a:r>
                        <a:rPr lang="en-US" sz="1400" dirty="0">
                          <a:effectLst/>
                        </a:rPr>
                        <a:t> (PAUD);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</a:t>
                      </a:r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4.273.395.000,00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0" i="0" u="none" strike="noStrike" dirty="0">
                          <a:effectLst/>
                          <a:latin typeface="Tahoma"/>
                        </a:rPr>
                        <a:t>             815.000.000,00 </a:t>
                      </a:r>
                    </a:p>
                  </a:txBody>
                  <a:tcPr marL="9525" marR="9525" marT="9525" marB="0" anchor="ctr"/>
                </a:tc>
              </a:tr>
              <a:tr h="233160">
                <a:tc>
                  <a:txBody>
                    <a:bodyPr/>
                    <a:lstStyle/>
                    <a:p>
                      <a:pPr marL="201295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 </a:t>
                      </a:r>
                      <a:r>
                        <a:rPr lang="en-US" sz="1400" dirty="0" err="1">
                          <a:effectLst/>
                        </a:rPr>
                        <a:t>wajib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pendidikan</a:t>
                      </a:r>
                      <a:r>
                        <a:rPr lang="en-US" sz="1400" dirty="0">
                          <a:effectLst/>
                        </a:rPr>
                        <a:t> 9 </a:t>
                      </a:r>
                      <a:r>
                        <a:rPr lang="en-US" sz="1400" dirty="0" err="1">
                          <a:effectLst/>
                        </a:rPr>
                        <a:t>tahun</a:t>
                      </a:r>
                      <a:r>
                        <a:rPr lang="en-US" sz="1400" dirty="0">
                          <a:effectLst/>
                        </a:rPr>
                        <a:t>;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marL="201295" indent="-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9.279.205.400,00 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0" i="0" u="none" strike="noStrike" dirty="0">
                          <a:effectLst/>
                          <a:latin typeface="Tahoma"/>
                        </a:rPr>
                        <a:t>           2.373.500.000,00 </a:t>
                      </a:r>
                    </a:p>
                  </a:txBody>
                  <a:tcPr marL="9525" marR="9525" marT="9525" marB="0" anchor="ctr"/>
                </a:tc>
              </a:tr>
              <a:tr h="305908">
                <a:tc>
                  <a:txBody>
                    <a:bodyPr/>
                    <a:lstStyle/>
                    <a:p>
                      <a:pPr marL="201295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 </a:t>
                      </a:r>
                      <a:r>
                        <a:rPr lang="en-US" sz="1400" dirty="0" err="1">
                          <a:effectLst/>
                        </a:rPr>
                        <a:t>pendidikan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menengah</a:t>
                      </a:r>
                      <a:r>
                        <a:rPr lang="en-US" sz="1400" dirty="0">
                          <a:effectLst/>
                        </a:rPr>
                        <a:t>;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3.585.063.911,00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0" i="0" u="none" strike="noStrike" dirty="0">
                          <a:effectLst/>
                          <a:latin typeface="Tahoma"/>
                        </a:rPr>
                        <a:t>           4.880.422.000,00 </a:t>
                      </a:r>
                    </a:p>
                  </a:txBody>
                  <a:tcPr marL="9525" marR="9525" marT="9525" marB="0" anchor="ctr"/>
                </a:tc>
              </a:tr>
              <a:tr h="305908">
                <a:tc>
                  <a:txBody>
                    <a:bodyPr/>
                    <a:lstStyle/>
                    <a:p>
                      <a:pPr marL="201295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pendidikan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dasar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12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Tahun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gratis;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9.072.825.000,00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0" i="0" u="none" strike="noStrike" dirty="0">
                          <a:effectLst/>
                          <a:latin typeface="Tahoma"/>
                        </a:rPr>
                        <a:t>           9.624.775.000,00 </a:t>
                      </a:r>
                    </a:p>
                  </a:txBody>
                  <a:tcPr marL="9525" marR="9525" marT="9525" marB="0" anchor="ctr"/>
                </a:tc>
              </a:tr>
              <a:tr h="458860">
                <a:tc>
                  <a:txBody>
                    <a:bodyPr/>
                    <a:lstStyle/>
                    <a:p>
                      <a:pPr marL="201295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 </a:t>
                      </a:r>
                      <a:r>
                        <a:rPr lang="en-US" sz="1400" dirty="0" err="1">
                          <a:effectLst/>
                        </a:rPr>
                        <a:t>pendidikan</a:t>
                      </a:r>
                      <a:r>
                        <a:rPr lang="en-US" sz="1400" dirty="0">
                          <a:effectLst/>
                        </a:rPr>
                        <a:t> non formal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643.295.000,00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0" i="0" u="none" strike="noStrike" dirty="0" smtClean="0">
                          <a:effectLst/>
                          <a:latin typeface="Tahoma"/>
                        </a:rPr>
                        <a:t>640.000.000,00 </a:t>
                      </a:r>
                      <a:endParaRPr lang="id-ID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5886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Program </a:t>
                      </a:r>
                      <a:r>
                        <a:rPr lang="en-US" sz="1400" dirty="0" err="1">
                          <a:effectLst/>
                        </a:rPr>
                        <a:t>manajeman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pelayanan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pendidikan</a:t>
                      </a:r>
                      <a:r>
                        <a:rPr lang="en-US" sz="1400" dirty="0">
                          <a:effectLst/>
                        </a:rPr>
                        <a:t>;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2.562.967.000,00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0" i="0" u="none" strike="noStrike" dirty="0" smtClean="0">
                          <a:effectLst/>
                          <a:latin typeface="Tahoma"/>
                        </a:rPr>
                        <a:t>3.145.500.000,00 </a:t>
                      </a:r>
                      <a:endParaRPr lang="id-ID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60780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Pengembangan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Pendidikan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Agama Islam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Untuk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Semua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Anak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Didik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;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10.250.000.000,00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0" i="0" u="none" strike="noStrike" dirty="0">
                          <a:effectLst/>
                          <a:latin typeface="Tahoma"/>
                        </a:rPr>
                        <a:t>         15.174.000.000,00 </a:t>
                      </a:r>
                    </a:p>
                  </a:txBody>
                  <a:tcPr marL="9525" marR="9525" marT="9525" marB="0" anchor="ctr"/>
                </a:tc>
              </a:tr>
              <a:tr h="61181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Program </a:t>
                      </a:r>
                      <a:r>
                        <a:rPr lang="en-US" sz="1400" dirty="0" err="1">
                          <a:effectLst/>
                        </a:rPr>
                        <a:t>Peningkatan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Mutu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Pendidik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Tenaga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Kependidikan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1.243.595.000,00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0" i="0" u="none" strike="noStrike" dirty="0">
                          <a:effectLst/>
                          <a:latin typeface="Tahoma"/>
                        </a:rPr>
                        <a:t>         10.443.000.000,00 </a:t>
                      </a:r>
                    </a:p>
                  </a:txBody>
                  <a:tcPr marL="9525" marR="9525" marT="9525" marB="0" anchor="ctr"/>
                </a:tc>
              </a:tr>
              <a:tr h="61181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 </a:t>
                      </a:r>
                      <a:r>
                        <a:rPr lang="en-US" sz="1400" dirty="0" err="1">
                          <a:effectLst/>
                        </a:rPr>
                        <a:t>peningkatan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kualitas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pelayanan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informasi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perpustakaan</a:t>
                      </a:r>
                      <a:r>
                        <a:rPr lang="id-ID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dan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budaya</a:t>
                      </a:r>
                      <a:r>
                        <a:rPr lang="en-US" sz="1400" dirty="0">
                          <a:effectLst/>
                        </a:rPr>
                        <a:t>;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</a:tr>
              <a:tr h="61181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 </a:t>
                      </a:r>
                      <a:r>
                        <a:rPr lang="en-US" sz="1400" dirty="0" err="1">
                          <a:effectLst/>
                        </a:rPr>
                        <a:t>Pengembangan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Budaya</a:t>
                      </a:r>
                      <a:r>
                        <a:rPr lang="en-US" sz="1400" dirty="0">
                          <a:effectLst/>
                        </a:rPr>
                        <a:t> Baca </a:t>
                      </a:r>
                      <a:r>
                        <a:rPr lang="en-US" sz="1400" dirty="0" err="1">
                          <a:effectLst/>
                        </a:rPr>
                        <a:t>dan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Pembinaan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Perpustakaan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id-ID" sz="18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163.447.300,00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0" i="0" u="none" strike="noStrike" dirty="0" smtClean="0">
                          <a:effectLst/>
                          <a:latin typeface="Tahoma"/>
                        </a:rPr>
                        <a:t> 230.900.000,00 </a:t>
                      </a:r>
                      <a:endParaRPr lang="id-ID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5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gambaryang dipakai\domba_cianju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7942" y="1564402"/>
            <a:ext cx="1762273" cy="136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F:\gambaryang dipakai\DSC_00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34050" y="4149080"/>
            <a:ext cx="184586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F:\gambaryang dipakai\DSC_00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5846" y="5373216"/>
            <a:ext cx="1713866" cy="136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F:\gambaryang dipakai\pelbratu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6791" y="2852936"/>
            <a:ext cx="1771313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6978995" y="208318"/>
            <a:ext cx="1944216" cy="136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118" y="2371688"/>
            <a:ext cx="7990656" cy="1656184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PROGRAM PRIORITAS / UNGGULAN</a:t>
            </a:r>
            <a:br>
              <a:rPr lang="id-ID" sz="32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d-ID" sz="32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PENGEMBANGAN SDM DAN PENDIDIKAN DI KABUPATEN PANGANDAR</a:t>
            </a:r>
            <a:endParaRPr lang="id-ID" sz="3200" b="1" dirty="0">
              <a:ln w="180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29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: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r>
              <a:rPr lang="id-ID" sz="2800" b="1" dirty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PROGRAM PRIORITAS / UNGGULAN</a:t>
            </a:r>
            <a:br>
              <a:rPr lang="id-ID" sz="2800" b="1" dirty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d-ID" sz="2800" b="1" dirty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PENGEMBANGAN SDM DAN PENDIDIKAN</a:t>
            </a:r>
            <a:endParaRPr lang="id-ID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1568959"/>
              </p:ext>
            </p:extLst>
          </p:nvPr>
        </p:nvGraphicFramePr>
        <p:xfrm>
          <a:off x="539552" y="1196752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0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: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pPr lvl="0"/>
            <a:r>
              <a:rPr lang="id-ID" sz="3600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PANGANDARAN KERTAWIYATA</a:t>
            </a:r>
            <a:endParaRPr lang="id-ID" sz="28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86075841"/>
              </p:ext>
            </p:extLst>
          </p:nvPr>
        </p:nvGraphicFramePr>
        <p:xfrm>
          <a:off x="539552" y="1916832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72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904" y="2204864"/>
            <a:ext cx="6645424" cy="2811768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Pendidikan Agama</a:t>
            </a:r>
          </a:p>
          <a:p>
            <a:pPr marL="109728" indent="0">
              <a:buNone/>
            </a:pPr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Pendidikan Budaya (Kearifan Lokal)</a:t>
            </a:r>
          </a:p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Pendidikan Kepramukaan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Implementasi Pendidikan Karakter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985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57201" y="1412776"/>
            <a:ext cx="2962672" cy="50691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1500" b="1" u="sng" dirty="0" smtClean="0"/>
              <a:t>MENTAL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Religius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Jujur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Toleransi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Mandiri 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Rasa ingin tahu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Semangat kebangsaan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Cinta tanah air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Cinta damai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Tanggung jawab</a:t>
            </a:r>
          </a:p>
          <a:p>
            <a:pPr marL="0" indent="0">
              <a:buNone/>
            </a:pPr>
            <a:r>
              <a:rPr lang="id-ID" sz="1500" b="1" u="sng" dirty="0" smtClean="0"/>
              <a:t>UNJUK KERJA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Disiplin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Kerja keras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Kreatif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Demokrasi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Bersahabat/komunikatif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Peduli lingkungan</a:t>
            </a:r>
          </a:p>
          <a:p>
            <a:pPr>
              <a:buFont typeface="Wingdings" pitchFamily="2" charset="2"/>
              <a:buChar char="Ø"/>
            </a:pPr>
            <a:r>
              <a:rPr lang="id-ID" sz="1500" dirty="0" smtClean="0"/>
              <a:t>Peduli sosial</a:t>
            </a:r>
            <a:endParaRPr lang="id-ID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Pendidikan Karakter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700808"/>
            <a:ext cx="338437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Pendidikan Agama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3717032"/>
            <a:ext cx="3384376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Pendidikan Seni dan Budaya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651956"/>
            <a:ext cx="33843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Pendidikan Kepramukaan</a:t>
            </a:r>
            <a:endParaRPr lang="id-ID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19672" y="1857764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19672" y="1885474"/>
            <a:ext cx="3888432" cy="2695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1"/>
          </p:cNvCxnSpPr>
          <p:nvPr/>
        </p:nvCxnSpPr>
        <p:spPr>
          <a:xfrm flipV="1">
            <a:off x="1475656" y="1885474"/>
            <a:ext cx="403244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1"/>
          </p:cNvCxnSpPr>
          <p:nvPr/>
        </p:nvCxnSpPr>
        <p:spPr>
          <a:xfrm flipV="1">
            <a:off x="1835696" y="1885474"/>
            <a:ext cx="3672408" cy="535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1"/>
          </p:cNvCxnSpPr>
          <p:nvPr/>
        </p:nvCxnSpPr>
        <p:spPr>
          <a:xfrm flipV="1">
            <a:off x="2123728" y="1885474"/>
            <a:ext cx="3384376" cy="4351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55776" y="1977807"/>
            <a:ext cx="2880320" cy="4043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6" idx="1"/>
          </p:cNvCxnSpPr>
          <p:nvPr/>
        </p:nvCxnSpPr>
        <p:spPr>
          <a:xfrm>
            <a:off x="1475656" y="2070140"/>
            <a:ext cx="4032448" cy="1831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6" idx="1"/>
          </p:cNvCxnSpPr>
          <p:nvPr/>
        </p:nvCxnSpPr>
        <p:spPr>
          <a:xfrm>
            <a:off x="1835696" y="2420888"/>
            <a:ext cx="3672408" cy="1480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6" idx="1"/>
          </p:cNvCxnSpPr>
          <p:nvPr/>
        </p:nvCxnSpPr>
        <p:spPr>
          <a:xfrm>
            <a:off x="1619672" y="2708920"/>
            <a:ext cx="3888432" cy="1192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6" idx="1"/>
          </p:cNvCxnSpPr>
          <p:nvPr/>
        </p:nvCxnSpPr>
        <p:spPr>
          <a:xfrm>
            <a:off x="2339752" y="2985919"/>
            <a:ext cx="3168352" cy="915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339752" y="3901698"/>
            <a:ext cx="3096344" cy="978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6" idx="1"/>
          </p:cNvCxnSpPr>
          <p:nvPr/>
        </p:nvCxnSpPr>
        <p:spPr>
          <a:xfrm flipV="1">
            <a:off x="1619672" y="3901698"/>
            <a:ext cx="3888432" cy="6794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6" idx="1"/>
          </p:cNvCxnSpPr>
          <p:nvPr/>
        </p:nvCxnSpPr>
        <p:spPr>
          <a:xfrm flipV="1">
            <a:off x="1907704" y="3901698"/>
            <a:ext cx="3600400" cy="967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6" idx="1"/>
          </p:cNvCxnSpPr>
          <p:nvPr/>
        </p:nvCxnSpPr>
        <p:spPr>
          <a:xfrm flipV="1">
            <a:off x="1475656" y="3901698"/>
            <a:ext cx="4032448" cy="12554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6" idx="1"/>
          </p:cNvCxnSpPr>
          <p:nvPr/>
        </p:nvCxnSpPr>
        <p:spPr>
          <a:xfrm flipV="1">
            <a:off x="1907704" y="3901698"/>
            <a:ext cx="3600400" cy="1471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6" idx="1"/>
          </p:cNvCxnSpPr>
          <p:nvPr/>
        </p:nvCxnSpPr>
        <p:spPr>
          <a:xfrm flipV="1">
            <a:off x="3203848" y="3901698"/>
            <a:ext cx="2304256" cy="1750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6" idx="1"/>
          </p:cNvCxnSpPr>
          <p:nvPr/>
        </p:nvCxnSpPr>
        <p:spPr>
          <a:xfrm flipV="1">
            <a:off x="2555776" y="3901698"/>
            <a:ext cx="2952328" cy="2119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6" idx="1"/>
          </p:cNvCxnSpPr>
          <p:nvPr/>
        </p:nvCxnSpPr>
        <p:spPr>
          <a:xfrm flipV="1">
            <a:off x="2123728" y="3901698"/>
            <a:ext cx="3384376" cy="23356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7" idx="1"/>
          </p:cNvCxnSpPr>
          <p:nvPr/>
        </p:nvCxnSpPr>
        <p:spPr>
          <a:xfrm>
            <a:off x="3491880" y="583662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4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2590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id-ID" b="1" dirty="0" smtClean="0">
                <a:solidFill>
                  <a:schemeClr val="tx1"/>
                </a:solidFill>
              </a:rPr>
              <a:t>Ajengan Masuk Sekolah</a:t>
            </a:r>
          </a:p>
          <a:p>
            <a:pPr marL="339725" indent="0" algn="just">
              <a:lnSpc>
                <a:spcPct val="120000"/>
              </a:lnSpc>
              <a:buNone/>
            </a:pPr>
            <a:r>
              <a:rPr lang="id-ID" sz="3100" dirty="0" smtClean="0">
                <a:solidFill>
                  <a:schemeClr val="tx1"/>
                </a:solidFill>
              </a:rPr>
              <a:t>Program Ajengan Masuk Sekolah adalah sebuah program pengembangan karakter siswa yang melibatkan ajengan sebagai guru dan teladan dalam proses pembelajaran di luar jam kurikuler. </a:t>
            </a:r>
            <a:endParaRPr lang="en-US" sz="3100" dirty="0" smtClean="0">
              <a:solidFill>
                <a:schemeClr val="tx1"/>
              </a:solidFill>
            </a:endParaRPr>
          </a:p>
          <a:p>
            <a:pPr marL="339725" indent="0" algn="just">
              <a:lnSpc>
                <a:spcPct val="120000"/>
              </a:lnSpc>
              <a:buNone/>
            </a:pPr>
            <a:r>
              <a:rPr lang="en-US" sz="3100" dirty="0" smtClean="0">
                <a:solidFill>
                  <a:schemeClr val="tx1"/>
                </a:solidFill>
              </a:rPr>
              <a:t>B</a:t>
            </a:r>
            <a:r>
              <a:rPr lang="id-ID" sz="3100" dirty="0" smtClean="0">
                <a:solidFill>
                  <a:schemeClr val="tx1"/>
                </a:solidFill>
              </a:rPr>
              <a:t>eberapa hal yang </a:t>
            </a:r>
            <a:r>
              <a:rPr lang="en-US" sz="3100" dirty="0" err="1" smtClean="0">
                <a:solidFill>
                  <a:schemeClr val="tx1"/>
                </a:solidFill>
              </a:rPr>
              <a:t>jadi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id-ID" sz="3100" dirty="0" smtClean="0">
                <a:solidFill>
                  <a:schemeClr val="tx1"/>
                </a:solidFill>
              </a:rPr>
              <a:t>perhatian utama, atara lain: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9903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Keagamaan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933056"/>
            <a:ext cx="8686800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39725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id-ID" sz="2000" dirty="0" smtClean="0"/>
              <a:t>Organisasi,</a:t>
            </a:r>
          </a:p>
          <a:p>
            <a:pPr marL="339725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id-ID" sz="2000" dirty="0" smtClean="0"/>
              <a:t>Materi ajar (silabus),</a:t>
            </a:r>
          </a:p>
          <a:p>
            <a:pPr marL="339725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S</a:t>
            </a:r>
            <a:r>
              <a:rPr lang="id-ID" sz="2000" dirty="0" smtClean="0"/>
              <a:t>arana dan prasarana sekolah,</a:t>
            </a:r>
          </a:p>
          <a:p>
            <a:pPr marL="280988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id-ID" sz="2000" dirty="0" smtClean="0"/>
              <a:t>Ajengan yang akan ditugaskan</a:t>
            </a:r>
            <a:r>
              <a:rPr lang="en-US" sz="2000" dirty="0" smtClean="0"/>
              <a:t>,</a:t>
            </a:r>
            <a:r>
              <a:rPr lang="id-ID" sz="2000" dirty="0" smtClean="0"/>
              <a:t> </a:t>
            </a:r>
            <a:endParaRPr lang="en-US" sz="2000" dirty="0" smtClean="0"/>
          </a:p>
          <a:p>
            <a:pPr marL="339725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id-ID" sz="2000" dirty="0" smtClean="0"/>
              <a:t>Sasaran </a:t>
            </a:r>
            <a:r>
              <a:rPr lang="id-ID" sz="2000" dirty="0" smtClean="0"/>
              <a:t>program,</a:t>
            </a:r>
            <a:endParaRPr lang="en-US" sz="2000" dirty="0" smtClean="0"/>
          </a:p>
          <a:p>
            <a:pPr marL="163512">
              <a:lnSpc>
                <a:spcPct val="120000"/>
              </a:lnSpc>
            </a:pPr>
            <a:r>
              <a:rPr lang="en-US" sz="2000" b="1" dirty="0" smtClean="0"/>
              <a:t>B. </a:t>
            </a:r>
            <a:r>
              <a:rPr lang="en-US" sz="2000" b="1" dirty="0" err="1" smtClean="0"/>
              <a:t>Pangandaran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Mengaji</a:t>
            </a:r>
            <a:endParaRPr lang="id-ID" sz="2000" b="1" dirty="0" smtClean="0"/>
          </a:p>
          <a:p>
            <a:pPr marL="574675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id-ID" sz="2000" dirty="0" smtClean="0"/>
              <a:t>Jadwal progam,</a:t>
            </a:r>
          </a:p>
          <a:p>
            <a:pPr marL="574675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id-ID" sz="2000" dirty="0" smtClean="0"/>
              <a:t>Pendanaan,</a:t>
            </a:r>
          </a:p>
          <a:p>
            <a:pPr marL="574675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id-ID" sz="2000" dirty="0" smtClean="0"/>
              <a:t>Pengendalian dan pengawasan program, </a:t>
            </a:r>
          </a:p>
          <a:p>
            <a:pPr>
              <a:buFont typeface="Arial" pitchFamily="34" charset="0"/>
              <a:buChar char="•"/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098207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029200"/>
          </a:xfrm>
        </p:spPr>
        <p:txBody>
          <a:bodyPr>
            <a:noAutofit/>
          </a:bodyPr>
          <a:lstStyle/>
          <a:p>
            <a:pPr marL="521208" indent="-457200">
              <a:buAutoNum type="alphaUcPeriod"/>
            </a:pPr>
            <a:r>
              <a:rPr lang="en-US" sz="2800" b="1" dirty="0" err="1" smtClean="0">
                <a:solidFill>
                  <a:schemeClr val="tx1"/>
                </a:solidFill>
              </a:rPr>
              <a:t>Penambahan</a:t>
            </a:r>
            <a:r>
              <a:rPr lang="en-US" sz="2800" b="1" dirty="0" smtClean="0">
                <a:solidFill>
                  <a:schemeClr val="tx1"/>
                </a:solidFill>
              </a:rPr>
              <a:t> Mata </a:t>
            </a:r>
            <a:r>
              <a:rPr lang="en-US" sz="2800" b="1" dirty="0" err="1" smtClean="0">
                <a:solidFill>
                  <a:schemeClr val="tx1"/>
                </a:solidFill>
              </a:rPr>
              <a:t>Pelajaran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Muatan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Lokal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Karawitan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21208" indent="-45720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1013778" lvl="1" indent="-354013" algn="just"/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pengembangan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kurikulum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sekolah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setidaknya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3 (</a:t>
            </a:r>
            <a:r>
              <a:rPr lang="en-US" sz="2000" b="1" dirty="0" err="1" smtClean="0">
                <a:solidFill>
                  <a:schemeClr val="tx1"/>
                </a:solidFill>
              </a:rPr>
              <a:t>tiga</a:t>
            </a:r>
            <a:r>
              <a:rPr lang="en-US" sz="2000" b="1" dirty="0" smtClean="0">
                <a:solidFill>
                  <a:schemeClr val="tx1"/>
                </a:solidFill>
              </a:rPr>
              <a:t>) </a:t>
            </a:r>
            <a:r>
              <a:rPr lang="en-US" sz="2000" b="1" dirty="0" err="1" smtClean="0">
                <a:solidFill>
                  <a:schemeClr val="tx1"/>
                </a:solidFill>
              </a:rPr>
              <a:t>mata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pelajaran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yang </a:t>
            </a:r>
            <a:r>
              <a:rPr lang="en-US" sz="2000" dirty="0" err="1" smtClean="0">
                <a:solidFill>
                  <a:schemeClr val="tx1"/>
                </a:solidFill>
              </a:rPr>
              <a:t>boleh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dikembangkan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pemerintah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daerah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  <a:p>
            <a:pPr marL="1013778" lvl="1" indent="-354013" algn="just"/>
            <a:r>
              <a:rPr lang="en-US" sz="2000" dirty="0" err="1" smtClean="0">
                <a:solidFill>
                  <a:schemeClr val="tx1"/>
                </a:solidFill>
              </a:rPr>
              <a:t>Provinsi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Jawa</a:t>
            </a:r>
            <a:r>
              <a:rPr lang="en-US" sz="2000" dirty="0" smtClean="0">
                <a:solidFill>
                  <a:schemeClr val="tx1"/>
                </a:solidFill>
              </a:rPr>
              <a:t> Barat </a:t>
            </a:r>
            <a:r>
              <a:rPr lang="en-US" sz="2000" dirty="0" err="1" smtClean="0">
                <a:solidFill>
                  <a:schemeClr val="tx1"/>
                </a:solidFill>
              </a:rPr>
              <a:t>telah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mengembangkan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dua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kurikulum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pelajaran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mulok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yaitu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</a:rPr>
              <a:t>Mata </a:t>
            </a:r>
            <a:r>
              <a:rPr lang="en-US" sz="2000" b="1" dirty="0" err="1" smtClean="0">
                <a:solidFill>
                  <a:schemeClr val="tx1"/>
                </a:solidFill>
              </a:rPr>
              <a:t>Pelajaran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Bahasa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Sunda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Bahasa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Inggris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  <a:p>
            <a:pPr marL="1013778" lvl="1" indent="-354013" algn="just"/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kaitan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Pemerintah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Kabupaten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Pangandaran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mengembangkan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Mata </a:t>
            </a:r>
            <a:r>
              <a:rPr lang="en-US" sz="2000" b="1" dirty="0" err="1" smtClean="0">
                <a:solidFill>
                  <a:schemeClr val="tx1"/>
                </a:solidFill>
              </a:rPr>
              <a:t>Pelajaran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Muatan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Lokal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Karawitan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  <a:p>
            <a:pPr marL="1013778" lvl="1" indent="-354013" algn="just"/>
            <a:r>
              <a:rPr lang="en-US" sz="2000" dirty="0" err="1" smtClean="0">
                <a:solidFill>
                  <a:schemeClr val="tx1"/>
                </a:solidFill>
              </a:rPr>
              <a:t>Proses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pengembangan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pelaksanaan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kurikulum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Muatan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Lokal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Karawitan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menjadi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tugas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tanggung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jawab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Disdikbudpora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99032"/>
          </a:xfrm>
        </p:spPr>
        <p:txBody>
          <a:bodyPr/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Kebudayaan</a:t>
            </a:r>
            <a:r>
              <a:rPr lang="en-US" b="1" dirty="0" smtClean="0">
                <a:solidFill>
                  <a:srgbClr val="FF0000"/>
                </a:solidFill>
              </a:rPr>
              <a:t> (1)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9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5F95A-4F9F-44B6-B2B6-2C306BAF48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3" b="14371"/>
          <a:stretch/>
        </p:blipFill>
        <p:spPr bwMode="auto">
          <a:xfrm>
            <a:off x="-33512" y="0"/>
            <a:ext cx="9177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728192"/>
          </a:xfrm>
        </p:spPr>
        <p:txBody>
          <a:bodyPr>
            <a:noAutofit/>
          </a:bodyPr>
          <a:lstStyle/>
          <a:p>
            <a:r>
              <a:rPr lang="id-ID" sz="6000" dirty="0" smtClean="0">
                <a:latin typeface="Segoe Script" pitchFamily="34" charset="0"/>
              </a:rPr>
              <a:t>Selayang Pandang Pangandaran</a:t>
            </a:r>
            <a:endParaRPr lang="id-ID" sz="60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065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B. </a:t>
            </a:r>
            <a:r>
              <a:rPr lang="en-US" sz="2000" b="1" dirty="0" err="1" smtClean="0">
                <a:solidFill>
                  <a:schemeClr val="tx1"/>
                </a:solidFill>
              </a:rPr>
              <a:t>Pengembangan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Sekolah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Pusat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Budaya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(Cultural Center School)</a:t>
            </a:r>
          </a:p>
          <a:p>
            <a:pPr marL="633413" indent="-293688" algn="just"/>
            <a:r>
              <a:rPr lang="en-US" sz="1600" dirty="0" err="1" smtClean="0">
                <a:solidFill>
                  <a:schemeClr val="tx1"/>
                </a:solidFill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Pusat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Budaya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(Cultural Center School) </a:t>
            </a:r>
            <a:r>
              <a:rPr lang="en-US" sz="1600" dirty="0" err="1" smtClean="0">
                <a:solidFill>
                  <a:schemeClr val="tx1"/>
                </a:solidFill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ditunjuk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sebagai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pusat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pengembangan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kesenian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kebudayaan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lingkup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Kabupaten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Pangandaran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Meliputi</a:t>
            </a:r>
            <a:r>
              <a:rPr lang="en-US" sz="1600" dirty="0" smtClean="0">
                <a:solidFill>
                  <a:schemeClr val="tx1"/>
                </a:solidFill>
              </a:rPr>
              <a:t> SD, SMP, SMA,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SMK. </a:t>
            </a:r>
          </a:p>
          <a:p>
            <a:pPr marL="633413" indent="-293688" algn="just"/>
            <a:r>
              <a:rPr lang="en-US" sz="1600" dirty="0" err="1" smtClean="0">
                <a:solidFill>
                  <a:schemeClr val="tx1"/>
                </a:solidFill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ditunjuk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harus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mengembangkan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jenis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kesenian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atau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kebudayaan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ada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Kabupaten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Pangandaran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633413" indent="-293688" algn="just"/>
            <a:r>
              <a:rPr lang="en-US" sz="1600" dirty="0" err="1" smtClean="0">
                <a:solidFill>
                  <a:schemeClr val="tx1"/>
                </a:solidFill>
              </a:rPr>
              <a:t>Adapun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pengaturan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penunjukan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Pusat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Budaya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(Cultural Center School) </a:t>
            </a:r>
            <a:r>
              <a:rPr lang="en-US" sz="1600" dirty="0" err="1" smtClean="0">
                <a:solidFill>
                  <a:schemeClr val="tx1"/>
                </a:solidFill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marL="855663" lvl="1" indent="-222250"/>
            <a:r>
              <a:rPr lang="en-US" sz="1600" b="1" dirty="0" err="1" smtClean="0">
                <a:solidFill>
                  <a:schemeClr val="tx1"/>
                </a:solidFill>
              </a:rPr>
              <a:t>Jenjang</a:t>
            </a:r>
            <a:r>
              <a:rPr lang="en-US" sz="1600" b="1" dirty="0" smtClean="0">
                <a:solidFill>
                  <a:schemeClr val="tx1"/>
                </a:solidFill>
              </a:rPr>
              <a:t> SD </a:t>
            </a:r>
            <a:r>
              <a:rPr lang="en-US" sz="1600" dirty="0" err="1" smtClean="0">
                <a:solidFill>
                  <a:schemeClr val="tx1"/>
                </a:solidFill>
              </a:rPr>
              <a:t>ditunjuk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tiap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kecamatan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jumlah</a:t>
            </a:r>
            <a:r>
              <a:rPr lang="en-US" sz="1600" dirty="0" smtClean="0">
                <a:solidFill>
                  <a:schemeClr val="tx1"/>
                </a:solidFill>
              </a:rPr>
              <a:t> 10 </a:t>
            </a:r>
            <a:r>
              <a:rPr lang="en-US" sz="1600" dirty="0" err="1" smtClean="0">
                <a:solidFill>
                  <a:schemeClr val="tx1"/>
                </a:solidFill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</a:p>
          <a:p>
            <a:pPr marL="855663" lvl="1" indent="-222250"/>
            <a:r>
              <a:rPr lang="en-US" sz="1600" b="1" dirty="0" err="1" smtClean="0">
                <a:solidFill>
                  <a:schemeClr val="tx1"/>
                </a:solidFill>
              </a:rPr>
              <a:t>Jenjang</a:t>
            </a:r>
            <a:r>
              <a:rPr lang="en-US" sz="1600" b="1" dirty="0" smtClean="0">
                <a:solidFill>
                  <a:schemeClr val="tx1"/>
                </a:solidFill>
              </a:rPr>
              <a:t> SMP </a:t>
            </a:r>
            <a:r>
              <a:rPr lang="en-US" sz="1600" dirty="0" err="1" smtClean="0">
                <a:solidFill>
                  <a:schemeClr val="tx1"/>
                </a:solidFill>
              </a:rPr>
              <a:t>ditunjuk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tiap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komisariat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jumlah</a:t>
            </a:r>
            <a:r>
              <a:rPr lang="en-US" sz="1600" dirty="0" smtClean="0">
                <a:solidFill>
                  <a:schemeClr val="tx1"/>
                </a:solidFill>
              </a:rPr>
              <a:t>  4 </a:t>
            </a:r>
            <a:r>
              <a:rPr lang="en-US" sz="1600" dirty="0" err="1" smtClean="0">
                <a:solidFill>
                  <a:schemeClr val="tx1"/>
                </a:solidFill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</a:p>
          <a:p>
            <a:pPr marL="855663" lvl="1" indent="-222250"/>
            <a:r>
              <a:rPr lang="en-US" sz="1600" b="1" dirty="0" err="1" smtClean="0">
                <a:solidFill>
                  <a:schemeClr val="tx1"/>
                </a:solidFill>
              </a:rPr>
              <a:t>Jenjang</a:t>
            </a:r>
            <a:r>
              <a:rPr lang="en-US" sz="1600" b="1" dirty="0" smtClean="0">
                <a:solidFill>
                  <a:schemeClr val="tx1"/>
                </a:solidFill>
              </a:rPr>
              <a:t> SMA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SMK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masig-masing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ditunjuk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jumlah</a:t>
            </a:r>
            <a:r>
              <a:rPr lang="en-US" sz="1600" dirty="0" smtClean="0">
                <a:solidFill>
                  <a:schemeClr val="tx1"/>
                </a:solidFill>
              </a:rPr>
              <a:t> 2 </a:t>
            </a:r>
            <a:r>
              <a:rPr lang="en-US" sz="1600" dirty="0" err="1" smtClean="0">
                <a:solidFill>
                  <a:schemeClr val="tx1"/>
                </a:solidFill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050" dirty="0" smtClean="0">
              <a:solidFill>
                <a:schemeClr val="tx1"/>
              </a:solidFill>
            </a:endParaRPr>
          </a:p>
          <a:p>
            <a:pPr marL="633413" indent="-293688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Sedangkan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jenis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kesenian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dikembangkan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meliputi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99032"/>
          </a:xfrm>
        </p:spPr>
        <p:txBody>
          <a:bodyPr/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Kebudayaan</a:t>
            </a:r>
            <a:r>
              <a:rPr lang="en-US" b="1" dirty="0" smtClean="0">
                <a:solidFill>
                  <a:srgbClr val="FF0000"/>
                </a:solidFill>
              </a:rPr>
              <a:t> (2)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64" y="5229200"/>
            <a:ext cx="76962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Tari</a:t>
            </a:r>
            <a:r>
              <a:rPr lang="en-US" dirty="0" smtClean="0"/>
              <a:t>,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Vokal</a:t>
            </a:r>
            <a:r>
              <a:rPr lang="en-US" dirty="0" smtClean="0"/>
              <a:t>,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Instrumental,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,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Teater</a:t>
            </a:r>
            <a:r>
              <a:rPr lang="en-US" dirty="0" smtClean="0"/>
              <a:t>/Drama/</a:t>
            </a:r>
            <a:r>
              <a:rPr lang="en-US" dirty="0" err="1" smtClean="0"/>
              <a:t>Sandiwara</a:t>
            </a:r>
            <a:endParaRPr lang="en-US" dirty="0" smtClean="0"/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Seni</a:t>
            </a:r>
            <a:r>
              <a:rPr lang="en-US" dirty="0" smtClean="0"/>
              <a:t> Film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Karawitan</a:t>
            </a:r>
            <a:r>
              <a:rPr lang="en-US" dirty="0" smtClean="0"/>
              <a:t>/</a:t>
            </a:r>
            <a:r>
              <a:rPr lang="en-US" dirty="0" err="1" smtClean="0"/>
              <a:t>Tradisional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993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876800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C. </a:t>
            </a:r>
            <a:r>
              <a:rPr lang="id-ID" sz="2200" b="1" dirty="0" smtClean="0">
                <a:solidFill>
                  <a:schemeClr val="tx1"/>
                </a:solidFill>
              </a:rPr>
              <a:t>Pengembangan </a:t>
            </a:r>
            <a:r>
              <a:rPr lang="id-ID" sz="2200" b="1" i="1" dirty="0" smtClean="0">
                <a:solidFill>
                  <a:schemeClr val="tx1"/>
                </a:solidFill>
              </a:rPr>
              <a:t>Sundanese Day</a:t>
            </a:r>
            <a:endParaRPr lang="en-US" sz="2200" b="1" i="1" dirty="0" smtClean="0">
              <a:solidFill>
                <a:schemeClr val="tx1"/>
              </a:solidFill>
            </a:endParaRPr>
          </a:p>
          <a:p>
            <a:pPr lvl="1" algn="just"/>
            <a:r>
              <a:rPr lang="id-ID" sz="1900" i="1" dirty="0" smtClean="0">
                <a:solidFill>
                  <a:schemeClr val="tx1"/>
                </a:solidFill>
              </a:rPr>
              <a:t>Sundanese Day</a:t>
            </a:r>
            <a:r>
              <a:rPr lang="id-ID" sz="1900" dirty="0" smtClean="0">
                <a:solidFill>
                  <a:schemeClr val="tx1"/>
                </a:solidFill>
              </a:rPr>
              <a:t> adalah satu hari yang ditetapkan sebagai </a:t>
            </a:r>
            <a:r>
              <a:rPr lang="id-ID" sz="1900" b="1" dirty="0" smtClean="0">
                <a:solidFill>
                  <a:schemeClr val="tx1"/>
                </a:solidFill>
              </a:rPr>
              <a:t>hari penampilan Budaya Sunda </a:t>
            </a:r>
            <a:r>
              <a:rPr lang="id-ID" sz="1900" dirty="0" smtClean="0">
                <a:solidFill>
                  <a:schemeClr val="tx1"/>
                </a:solidFill>
              </a:rPr>
              <a:t>khususnya Budaya Pengandaran.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1900" dirty="0" err="1" smtClean="0">
                <a:solidFill>
                  <a:schemeClr val="tx1"/>
                </a:solidFill>
              </a:rPr>
              <a:t>Pada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Sundanese</a:t>
            </a:r>
            <a:r>
              <a:rPr lang="en-US" sz="1900" i="1" dirty="0" smtClean="0">
                <a:solidFill>
                  <a:schemeClr val="tx1"/>
                </a:solidFill>
              </a:rPr>
              <a:t> Day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id-ID" sz="1900" dirty="0" smtClean="0">
                <a:solidFill>
                  <a:schemeClr val="tx1"/>
                </a:solidFill>
              </a:rPr>
              <a:t>seluruh </a:t>
            </a:r>
            <a:r>
              <a:rPr lang="id-ID" sz="1900" b="1" dirty="0" smtClean="0">
                <a:solidFill>
                  <a:schemeClr val="tx1"/>
                </a:solidFill>
              </a:rPr>
              <a:t>atribut Sunda Pangandaran ditampilkan</a:t>
            </a:r>
            <a:r>
              <a:rPr lang="id-ID" sz="1900" dirty="0" smtClean="0">
                <a:solidFill>
                  <a:schemeClr val="tx1"/>
                </a:solidFill>
              </a:rPr>
              <a:t> dan </a:t>
            </a:r>
            <a:r>
              <a:rPr lang="id-ID" sz="1900" b="1" dirty="0" smtClean="0">
                <a:solidFill>
                  <a:schemeClr val="tx1"/>
                </a:solidFill>
              </a:rPr>
              <a:t>dipakai</a:t>
            </a:r>
            <a:r>
              <a:rPr lang="id-ID" sz="1900" dirty="0" smtClean="0">
                <a:solidFill>
                  <a:schemeClr val="tx1"/>
                </a:solidFill>
              </a:rPr>
              <a:t>. Di hari ini anak-anak sekolah dan seluruh warga sekolah memakai pakaian adat sunda dengan segala atributnya. 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1" algn="just"/>
            <a:r>
              <a:rPr lang="id-ID" sz="1900" b="1" dirty="0" smtClean="0">
                <a:solidFill>
                  <a:schemeClr val="tx1"/>
                </a:solidFill>
              </a:rPr>
              <a:t>Ruangan kelas diisi</a:t>
            </a:r>
            <a:r>
              <a:rPr lang="id-ID" sz="1900" dirty="0" smtClean="0">
                <a:solidFill>
                  <a:schemeClr val="tx1"/>
                </a:solidFill>
              </a:rPr>
              <a:t> dan </a:t>
            </a:r>
            <a:r>
              <a:rPr lang="id-ID" sz="1900" b="1" dirty="0" smtClean="0">
                <a:solidFill>
                  <a:schemeClr val="tx1"/>
                </a:solidFill>
              </a:rPr>
              <a:t>dihiasi</a:t>
            </a:r>
            <a:r>
              <a:rPr lang="id-ID" sz="1900" dirty="0" smtClean="0">
                <a:solidFill>
                  <a:schemeClr val="tx1"/>
                </a:solidFill>
              </a:rPr>
              <a:t> dengan atribut kasundaan. Di sekolah juga disediakan panggung untuk mementaskan kesenian dan kebudayaan sunda. 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1" algn="just"/>
            <a:r>
              <a:rPr lang="id-ID" sz="1900" i="1" dirty="0" smtClean="0">
                <a:solidFill>
                  <a:schemeClr val="tx1"/>
                </a:solidFill>
              </a:rPr>
              <a:t>Sundanese Day </a:t>
            </a:r>
            <a:r>
              <a:rPr lang="id-ID" sz="1900" dirty="0" smtClean="0">
                <a:solidFill>
                  <a:schemeClr val="tx1"/>
                </a:solidFill>
              </a:rPr>
              <a:t>ini dilaksanakan secara berkala, misalnya, </a:t>
            </a:r>
            <a:r>
              <a:rPr lang="en-US" sz="1900" b="1" dirty="0" smtClean="0">
                <a:solidFill>
                  <a:schemeClr val="tx1"/>
                </a:solidFill>
              </a:rPr>
              <a:t>1(</a:t>
            </a:r>
            <a:r>
              <a:rPr lang="id-ID" sz="1900" b="1" dirty="0" smtClean="0">
                <a:solidFill>
                  <a:schemeClr val="tx1"/>
                </a:solidFill>
              </a:rPr>
              <a:t>satu</a:t>
            </a:r>
            <a:r>
              <a:rPr lang="en-US" sz="1900" b="1" dirty="0" smtClean="0">
                <a:solidFill>
                  <a:schemeClr val="tx1"/>
                </a:solidFill>
              </a:rPr>
              <a:t>)</a:t>
            </a:r>
            <a:r>
              <a:rPr lang="id-ID" sz="1900" b="1" dirty="0" smtClean="0">
                <a:solidFill>
                  <a:schemeClr val="tx1"/>
                </a:solidFill>
              </a:rPr>
              <a:t> semester sekali</a:t>
            </a:r>
            <a:r>
              <a:rPr lang="id-ID" sz="1900" dirty="0" smtClean="0">
                <a:solidFill>
                  <a:schemeClr val="tx1"/>
                </a:solidFill>
              </a:rPr>
              <a:t> atau </a:t>
            </a:r>
            <a:r>
              <a:rPr lang="en-US" sz="1900" b="1" dirty="0" smtClean="0">
                <a:solidFill>
                  <a:schemeClr val="tx1"/>
                </a:solidFill>
              </a:rPr>
              <a:t>1 (</a:t>
            </a:r>
            <a:r>
              <a:rPr lang="id-ID" sz="1900" b="1" dirty="0" smtClean="0">
                <a:solidFill>
                  <a:schemeClr val="tx1"/>
                </a:solidFill>
              </a:rPr>
              <a:t>satu</a:t>
            </a:r>
            <a:r>
              <a:rPr lang="en-US" sz="1900" b="1" dirty="0" smtClean="0">
                <a:solidFill>
                  <a:schemeClr val="tx1"/>
                </a:solidFill>
              </a:rPr>
              <a:t>)</a:t>
            </a:r>
            <a:r>
              <a:rPr lang="id-ID" sz="1900" b="1" dirty="0" smtClean="0">
                <a:solidFill>
                  <a:schemeClr val="tx1"/>
                </a:solidFill>
              </a:rPr>
              <a:t> tahun sekali</a:t>
            </a:r>
            <a:r>
              <a:rPr lang="id-ID" sz="1900" dirty="0" smtClean="0">
                <a:solidFill>
                  <a:schemeClr val="tx1"/>
                </a:solidFill>
              </a:rPr>
              <a:t>.</a:t>
            </a:r>
            <a:endParaRPr lang="id-ID" sz="1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99032"/>
          </a:xfrm>
        </p:spPr>
        <p:txBody>
          <a:bodyPr/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Kebudayaan</a:t>
            </a:r>
            <a:r>
              <a:rPr lang="en-US" b="1" dirty="0" smtClean="0">
                <a:solidFill>
                  <a:srgbClr val="FF0000"/>
                </a:solidFill>
              </a:rPr>
              <a:t> (3)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7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4876800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D. </a:t>
            </a:r>
            <a:r>
              <a:rPr lang="id-ID" sz="2400" b="1" dirty="0" smtClean="0">
                <a:solidFill>
                  <a:schemeClr val="tx1"/>
                </a:solidFill>
              </a:rPr>
              <a:t>Apresiasi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id-ID" sz="2400" b="1" dirty="0" smtClean="0">
                <a:solidFill>
                  <a:schemeClr val="tx1"/>
                </a:solidFill>
              </a:rPr>
              <a:t> Budaya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 algn="just"/>
            <a:r>
              <a:rPr lang="id-ID" sz="2100" dirty="0" smtClean="0">
                <a:solidFill>
                  <a:schemeClr val="tx1"/>
                </a:solidFill>
              </a:rPr>
              <a:t>Pelaksanaan Apresiasi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Seni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dan</a:t>
            </a:r>
            <a:r>
              <a:rPr lang="id-ID" sz="2100" dirty="0" smtClean="0">
                <a:solidFill>
                  <a:schemeClr val="tx1"/>
                </a:solidFill>
              </a:rPr>
              <a:t> Budaya adalah kegiatan </a:t>
            </a:r>
            <a:r>
              <a:rPr lang="id-ID" sz="2100" b="1" dirty="0" smtClean="0">
                <a:solidFill>
                  <a:schemeClr val="tx1"/>
                </a:solidFill>
              </a:rPr>
              <a:t>pentas seni </a:t>
            </a:r>
            <a:r>
              <a:rPr lang="id-ID" sz="2100" dirty="0" smtClean="0">
                <a:solidFill>
                  <a:schemeClr val="tx1"/>
                </a:solidFill>
              </a:rPr>
              <a:t>dan </a:t>
            </a:r>
            <a:r>
              <a:rPr lang="id-ID" sz="2100" b="1" dirty="0" smtClean="0">
                <a:solidFill>
                  <a:schemeClr val="tx1"/>
                </a:solidFill>
              </a:rPr>
              <a:t>budaya </a:t>
            </a:r>
            <a:r>
              <a:rPr lang="id-ID" sz="2100" dirty="0" smtClean="0">
                <a:solidFill>
                  <a:schemeClr val="tx1"/>
                </a:solidFill>
              </a:rPr>
              <a:t>yang merupakan hasil pengembangan di Program Sekolah Pusat Budaya </a:t>
            </a:r>
            <a:r>
              <a:rPr lang="id-ID" sz="2100" i="1" dirty="0" smtClean="0">
                <a:solidFill>
                  <a:schemeClr val="tx1"/>
                </a:solidFill>
              </a:rPr>
              <a:t>(Cultural Center School)</a:t>
            </a:r>
            <a:r>
              <a:rPr lang="id-ID" sz="2100" dirty="0" smtClean="0">
                <a:solidFill>
                  <a:schemeClr val="tx1"/>
                </a:solidFill>
              </a:rPr>
              <a:t> dan sekolah lain yang mengembangkan seni dan budaya. 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2100" dirty="0" smtClean="0">
                <a:solidFill>
                  <a:schemeClr val="tx1"/>
                </a:solidFill>
              </a:rPr>
              <a:t>P</a:t>
            </a:r>
            <a:r>
              <a:rPr lang="id-ID" sz="2100" dirty="0" smtClean="0">
                <a:solidFill>
                  <a:schemeClr val="tx1"/>
                </a:solidFill>
              </a:rPr>
              <a:t>emerintah melalui Dinas Pendidikan Kebudayaan Pemuda dan Olahraga menyediakan panggung terbuka yang dapat dijadikan sebagai arena pentas seni dan budaya tersebut. 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1" algn="just"/>
            <a:r>
              <a:rPr lang="id-ID" sz="2100" dirty="0" smtClean="0">
                <a:solidFill>
                  <a:schemeClr val="tx1"/>
                </a:solidFill>
              </a:rPr>
              <a:t>Kegiatan ini </a:t>
            </a:r>
            <a:r>
              <a:rPr lang="id-ID" sz="2100" b="1" dirty="0" smtClean="0">
                <a:solidFill>
                  <a:schemeClr val="tx1"/>
                </a:solidFill>
              </a:rPr>
              <a:t>dilakukan</a:t>
            </a:r>
            <a:r>
              <a:rPr lang="id-ID" sz="2100" dirty="0" smtClean="0">
                <a:solidFill>
                  <a:schemeClr val="tx1"/>
                </a:solidFill>
              </a:rPr>
              <a:t> secara </a:t>
            </a:r>
            <a:r>
              <a:rPr lang="id-ID" sz="2100" b="1" dirty="0" smtClean="0">
                <a:solidFill>
                  <a:schemeClr val="tx1"/>
                </a:solidFill>
              </a:rPr>
              <a:t>bergiliran </a:t>
            </a:r>
            <a:r>
              <a:rPr lang="id-ID" sz="2100" dirty="0" smtClean="0">
                <a:solidFill>
                  <a:schemeClr val="tx1"/>
                </a:solidFill>
              </a:rPr>
              <a:t>dan</a:t>
            </a:r>
            <a:r>
              <a:rPr lang="id-ID" sz="2100" b="1" dirty="0" smtClean="0">
                <a:solidFill>
                  <a:schemeClr val="tx1"/>
                </a:solidFill>
              </a:rPr>
              <a:t> berkala</a:t>
            </a:r>
            <a:r>
              <a:rPr lang="id-ID" sz="2100" dirty="0" smtClean="0">
                <a:solidFill>
                  <a:schemeClr val="tx1"/>
                </a:solidFill>
              </a:rPr>
              <a:t> sesuai dengan kemampuan anggaran yang ada.</a:t>
            </a:r>
            <a:endParaRPr lang="id-ID" sz="21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99032"/>
          </a:xfrm>
        </p:spPr>
        <p:txBody>
          <a:bodyPr/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Kebudayaan</a:t>
            </a:r>
            <a:r>
              <a:rPr lang="en-US" b="1" dirty="0" smtClean="0">
                <a:solidFill>
                  <a:srgbClr val="FF0000"/>
                </a:solidFill>
              </a:rPr>
              <a:t> (4)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2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4876800"/>
          </a:xfrm>
        </p:spPr>
        <p:txBody>
          <a:bodyPr>
            <a:noAutofit/>
          </a:bodyPr>
          <a:lstStyle/>
          <a:p>
            <a:pPr marL="457200" lvl="0" indent="-457200" algn="just">
              <a:buAutoNum type="alphaUcPeriod"/>
            </a:pPr>
            <a:r>
              <a:rPr lang="id-ID" sz="2400" b="1" dirty="0" smtClean="0">
                <a:solidFill>
                  <a:schemeClr val="tx1"/>
                </a:solidFill>
              </a:rPr>
              <a:t>Penguatan Implementasi Kepramukaan dalam Ma</a:t>
            </a:r>
            <a:r>
              <a:rPr lang="en-US" sz="2400" b="1" dirty="0" err="1" smtClean="0">
                <a:solidFill>
                  <a:schemeClr val="tx1"/>
                </a:solidFill>
              </a:rPr>
              <a:t>ta</a:t>
            </a:r>
            <a:r>
              <a:rPr lang="en-US" sz="2400" b="1" dirty="0" smtClean="0">
                <a:solidFill>
                  <a:schemeClr val="tx1"/>
                </a:solidFill>
              </a:rPr>
              <a:t> P</a:t>
            </a:r>
            <a:r>
              <a:rPr lang="id-ID" sz="2400" b="1" dirty="0" smtClean="0">
                <a:solidFill>
                  <a:schemeClr val="tx1"/>
                </a:solidFill>
              </a:rPr>
              <a:t>el</a:t>
            </a:r>
            <a:r>
              <a:rPr lang="en-US" sz="2400" b="1" dirty="0" err="1" smtClean="0">
                <a:solidFill>
                  <a:schemeClr val="tx1"/>
                </a:solidFill>
              </a:rPr>
              <a:t>ajaran</a:t>
            </a:r>
            <a:endParaRPr lang="id-ID" sz="2400" dirty="0" smtClean="0">
              <a:solidFill>
                <a:schemeClr val="tx1"/>
              </a:solidFill>
            </a:endParaRPr>
          </a:p>
          <a:p>
            <a:pPr marL="777240" lvl="1" indent="-457200" algn="just"/>
            <a:r>
              <a:rPr lang="id-ID" sz="2100" dirty="0" smtClean="0">
                <a:solidFill>
                  <a:schemeClr val="tx1"/>
                </a:solidFill>
              </a:rPr>
              <a:t>Salah satu kelebihan kurikulum 2013 adalah </a:t>
            </a:r>
            <a:r>
              <a:rPr lang="id-ID" sz="2100" b="1" dirty="0" smtClean="0">
                <a:solidFill>
                  <a:schemeClr val="tx1"/>
                </a:solidFill>
              </a:rPr>
              <a:t>menyisipkan</a:t>
            </a:r>
            <a:r>
              <a:rPr lang="id-ID" sz="2100" dirty="0" smtClean="0">
                <a:solidFill>
                  <a:schemeClr val="tx1"/>
                </a:solidFill>
              </a:rPr>
              <a:t> pendidikan </a:t>
            </a:r>
            <a:r>
              <a:rPr lang="id-ID" sz="2100" b="1" dirty="0" smtClean="0">
                <a:solidFill>
                  <a:schemeClr val="tx1"/>
                </a:solidFill>
              </a:rPr>
              <a:t>kepramukaan</a:t>
            </a:r>
            <a:r>
              <a:rPr lang="id-ID" sz="2100" dirty="0" smtClean="0">
                <a:solidFill>
                  <a:schemeClr val="tx1"/>
                </a:solidFill>
              </a:rPr>
              <a:t> </a:t>
            </a:r>
            <a:r>
              <a:rPr lang="id-ID" sz="2100" b="1" dirty="0" smtClean="0">
                <a:solidFill>
                  <a:schemeClr val="tx1"/>
                </a:solidFill>
              </a:rPr>
              <a:t>ke dalam mata pelajaran </a:t>
            </a:r>
            <a:r>
              <a:rPr lang="id-ID" sz="2100" dirty="0" smtClean="0">
                <a:solidFill>
                  <a:schemeClr val="tx1"/>
                </a:solidFill>
              </a:rPr>
              <a:t>yang harus disampaikan kepada siswa dalam proses pembelajaran. </a:t>
            </a:r>
            <a:endParaRPr lang="en-US" sz="2100" dirty="0" smtClean="0">
              <a:solidFill>
                <a:schemeClr val="tx1"/>
              </a:solidFill>
            </a:endParaRPr>
          </a:p>
          <a:p>
            <a:pPr marL="777240" lvl="1" indent="-457200" algn="just"/>
            <a:r>
              <a:rPr lang="id-ID" sz="2100" dirty="0" smtClean="0">
                <a:solidFill>
                  <a:schemeClr val="tx1"/>
                </a:solidFill>
              </a:rPr>
              <a:t>Proses ini </a:t>
            </a:r>
            <a:r>
              <a:rPr lang="id-ID" sz="2100" b="1" dirty="0" smtClean="0">
                <a:solidFill>
                  <a:schemeClr val="tx1"/>
                </a:solidFill>
              </a:rPr>
              <a:t>melibatkan guru-guru mata pelajaran</a:t>
            </a:r>
            <a:r>
              <a:rPr lang="id-ID" sz="2100" dirty="0" smtClean="0">
                <a:solidFill>
                  <a:schemeClr val="tx1"/>
                </a:solidFill>
              </a:rPr>
              <a:t>. Keberhasilan program ini sangat bergantung kepada guru-guru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id-ID" sz="2100" dirty="0" smtClean="0">
                <a:solidFill>
                  <a:schemeClr val="tx1"/>
                </a:solidFill>
              </a:rPr>
              <a:t>mata pelajaran. </a:t>
            </a:r>
            <a:endParaRPr lang="en-US" sz="2100" dirty="0" smtClean="0">
              <a:solidFill>
                <a:schemeClr val="tx1"/>
              </a:solidFill>
            </a:endParaRPr>
          </a:p>
          <a:p>
            <a:pPr marL="777240" lvl="1" indent="-457200" algn="just"/>
            <a:r>
              <a:rPr lang="en-US" sz="2100" dirty="0" err="1" smtClean="0">
                <a:solidFill>
                  <a:schemeClr val="tx1"/>
                </a:solidFill>
              </a:rPr>
              <a:t>Maka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id-ID" sz="2100" dirty="0" smtClean="0">
                <a:solidFill>
                  <a:schemeClr val="tx1"/>
                </a:solidFill>
              </a:rPr>
              <a:t>diperlukan adanya </a:t>
            </a:r>
            <a:r>
              <a:rPr lang="en-US" sz="2100" dirty="0" smtClean="0">
                <a:solidFill>
                  <a:schemeClr val="tx1"/>
                </a:solidFill>
              </a:rPr>
              <a:t>Program </a:t>
            </a:r>
            <a:r>
              <a:rPr lang="en-US" sz="2100" b="1" dirty="0" smtClean="0">
                <a:solidFill>
                  <a:schemeClr val="tx1"/>
                </a:solidFill>
              </a:rPr>
              <a:t>P</a:t>
            </a:r>
            <a:r>
              <a:rPr lang="id-ID" sz="2100" b="1" dirty="0" smtClean="0">
                <a:solidFill>
                  <a:schemeClr val="tx1"/>
                </a:solidFill>
              </a:rPr>
              <a:t>endidikan dan pelatihan guru</a:t>
            </a:r>
            <a:r>
              <a:rPr lang="id-ID" sz="2100" dirty="0" smtClean="0">
                <a:solidFill>
                  <a:schemeClr val="tx1"/>
                </a:solidFill>
              </a:rPr>
              <a:t> </a:t>
            </a:r>
            <a:r>
              <a:rPr lang="id-ID" sz="2100" b="1" dirty="0" smtClean="0">
                <a:solidFill>
                  <a:schemeClr val="tx1"/>
                </a:solidFill>
              </a:rPr>
              <a:t>dalam</a:t>
            </a:r>
            <a:r>
              <a:rPr lang="en-US" sz="2100" b="1" dirty="0" smtClean="0">
                <a:solidFill>
                  <a:schemeClr val="tx1"/>
                </a:solidFill>
              </a:rPr>
              <a:t> </a:t>
            </a:r>
            <a:r>
              <a:rPr lang="id-ID" sz="2100" b="1" dirty="0" smtClean="0">
                <a:solidFill>
                  <a:schemeClr val="tx1"/>
                </a:solidFill>
              </a:rPr>
              <a:t>mengembangkan kompetensi dalam mengimplementasikan pendidikan kepramukaan dalam mata pelajaran</a:t>
            </a:r>
            <a:r>
              <a:rPr lang="id-ID" sz="2100" dirty="0" smtClean="0">
                <a:solidFill>
                  <a:schemeClr val="tx1"/>
                </a:solidFill>
              </a:rPr>
              <a:t>.</a:t>
            </a:r>
            <a:endParaRPr lang="id-ID" sz="21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99032"/>
          </a:xfrm>
        </p:spPr>
        <p:txBody>
          <a:bodyPr/>
          <a:lstStyle/>
          <a:p>
            <a:pPr marL="0" algn="r"/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Kepramukaan</a:t>
            </a:r>
            <a:r>
              <a:rPr lang="en-US" b="1" dirty="0" smtClean="0">
                <a:solidFill>
                  <a:srgbClr val="FF0000"/>
                </a:solidFill>
              </a:rPr>
              <a:t> (1)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29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48768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B. </a:t>
            </a:r>
            <a:r>
              <a:rPr lang="id-ID" sz="2400" b="1" dirty="0" smtClean="0">
                <a:solidFill>
                  <a:schemeClr val="tx1"/>
                </a:solidFill>
              </a:rPr>
              <a:t>Peningkatan Kualifikasi Pelatih</a:t>
            </a:r>
            <a:endParaRPr lang="id-ID" sz="2400" dirty="0" smtClean="0">
              <a:solidFill>
                <a:schemeClr val="tx1"/>
              </a:solidFill>
            </a:endParaRPr>
          </a:p>
          <a:p>
            <a:pPr marL="698500" indent="-382588" algn="just"/>
            <a:r>
              <a:rPr lang="id-ID" sz="2400" dirty="0" smtClean="0">
                <a:solidFill>
                  <a:schemeClr val="tx1"/>
                </a:solidFill>
              </a:rPr>
              <a:t>Sertifikasi pelatih kepramukaan adalah upaya pendidikan dan pelatihan kepramukaan bagi pelatih. Secara formal di Gerakan Pramuka, </a:t>
            </a:r>
            <a:r>
              <a:rPr lang="id-ID" sz="2400" b="1" dirty="0" smtClean="0">
                <a:solidFill>
                  <a:schemeClr val="tx1"/>
                </a:solidFill>
              </a:rPr>
              <a:t>diklat pelatih kepramukaan </a:t>
            </a:r>
            <a:r>
              <a:rPr lang="id-ID" sz="2400" dirty="0" smtClean="0">
                <a:solidFill>
                  <a:schemeClr val="tx1"/>
                </a:solidFill>
              </a:rPr>
              <a:t>dilakukan melalui </a:t>
            </a:r>
            <a:r>
              <a:rPr lang="id-ID" sz="2400" b="1" dirty="0" smtClean="0">
                <a:solidFill>
                  <a:schemeClr val="tx1"/>
                </a:solidFill>
              </a:rPr>
              <a:t>Kursus Mahir Dasar (KMD) </a:t>
            </a:r>
            <a:r>
              <a:rPr lang="id-ID" sz="2400" dirty="0" smtClean="0">
                <a:solidFill>
                  <a:schemeClr val="tx1"/>
                </a:solidFill>
              </a:rPr>
              <a:t>dan </a:t>
            </a:r>
            <a:r>
              <a:rPr lang="id-ID" sz="2400" b="1" dirty="0" smtClean="0">
                <a:solidFill>
                  <a:schemeClr val="tx1"/>
                </a:solidFill>
              </a:rPr>
              <a:t>Kurs</a:t>
            </a:r>
            <a:r>
              <a:rPr lang="en-US" sz="2400" b="1" dirty="0" smtClean="0">
                <a:solidFill>
                  <a:schemeClr val="tx1"/>
                </a:solidFill>
              </a:rPr>
              <a:t>us</a:t>
            </a:r>
            <a:r>
              <a:rPr lang="id-ID" sz="2400" b="1" dirty="0" smtClean="0">
                <a:solidFill>
                  <a:schemeClr val="tx1"/>
                </a:solidFill>
              </a:rPr>
              <a:t> Mahir Lanjutan (KML)</a:t>
            </a:r>
            <a:r>
              <a:rPr lang="id-ID" sz="2400" dirty="0" smtClean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698500" indent="-382588" algn="just"/>
            <a:r>
              <a:rPr lang="id-ID" sz="2400" dirty="0" smtClean="0">
                <a:solidFill>
                  <a:schemeClr val="tx1"/>
                </a:solidFill>
              </a:rPr>
              <a:t>Untuk menunjang peningkatan mutu pendidikan kepramukaan diperlukan diklat-diklat pelatih kepramukaan sehingga mampu menjangkau seluruh pelatih kepramukaan di tiap-tiap sekolah.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99032"/>
          </a:xfrm>
        </p:spPr>
        <p:txBody>
          <a:bodyPr/>
          <a:lstStyle/>
          <a:p>
            <a:pPr marL="0" algn="r"/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Kepramukaan</a:t>
            </a:r>
            <a:r>
              <a:rPr lang="en-US" b="1" dirty="0" smtClean="0">
                <a:solidFill>
                  <a:srgbClr val="FF0000"/>
                </a:solidFill>
              </a:rPr>
              <a:t> (2)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34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48768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C. </a:t>
            </a:r>
            <a:r>
              <a:rPr lang="id-ID" sz="2400" b="1" dirty="0" smtClean="0">
                <a:solidFill>
                  <a:schemeClr val="tx1"/>
                </a:solidFill>
              </a:rPr>
              <a:t>Peningkatan Pelatihan Kepramukaan,</a:t>
            </a:r>
            <a:endParaRPr lang="id-ID" sz="2400" dirty="0" smtClean="0">
              <a:solidFill>
                <a:schemeClr val="tx1"/>
              </a:solidFill>
            </a:endParaRPr>
          </a:p>
          <a:p>
            <a:pPr marL="693738" indent="-295275" algn="just"/>
            <a:r>
              <a:rPr lang="id-ID" sz="2400" dirty="0" smtClean="0">
                <a:solidFill>
                  <a:schemeClr val="tx1"/>
                </a:solidFill>
              </a:rPr>
              <a:t>Kegiatan pelatihan kepram</a:t>
            </a:r>
            <a:r>
              <a:rPr lang="en-US" sz="2400" dirty="0" smtClean="0">
                <a:solidFill>
                  <a:schemeClr val="tx1"/>
                </a:solidFill>
              </a:rPr>
              <a:t>u</a:t>
            </a:r>
            <a:r>
              <a:rPr lang="id-ID" sz="2400" dirty="0" smtClean="0">
                <a:solidFill>
                  <a:schemeClr val="tx1"/>
                </a:solidFill>
              </a:rPr>
              <a:t>kaan di sekolah dilakukan melalui kegiatan ekstrakurikuler yang dilaksanakan secara berkala setiap minggu sekali.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693738" indent="-295275" algn="just"/>
            <a:r>
              <a:rPr lang="id-ID" sz="2400" dirty="0" smtClean="0">
                <a:solidFill>
                  <a:schemeClr val="tx1"/>
                </a:solidFill>
              </a:rPr>
              <a:t>Ke depan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r>
              <a:rPr lang="id-ID" sz="2400" dirty="0" smtClean="0">
                <a:solidFill>
                  <a:schemeClr val="tx1"/>
                </a:solidFill>
              </a:rPr>
              <a:t> kegiatan </a:t>
            </a:r>
            <a:r>
              <a:rPr lang="en-US" sz="2400" dirty="0" err="1" smtClean="0">
                <a:solidFill>
                  <a:schemeClr val="tx1"/>
                </a:solidFill>
              </a:rPr>
              <a:t>ekstrakulikuler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kepramukaan</a:t>
            </a:r>
            <a:r>
              <a:rPr lang="id-ID" sz="2400" dirty="0" smtClean="0">
                <a:solidFill>
                  <a:schemeClr val="tx1"/>
                </a:solidFill>
              </a:rPr>
              <a:t> harus lebih fokus dan terprogram secara rapih. Oleh karena itu diperlukan adanya </a:t>
            </a:r>
            <a:r>
              <a:rPr lang="en-US" sz="2400" b="1" dirty="0" smtClean="0">
                <a:solidFill>
                  <a:schemeClr val="tx1"/>
                </a:solidFill>
              </a:rPr>
              <a:t>M</a:t>
            </a:r>
            <a:r>
              <a:rPr lang="id-ID" sz="2400" b="1" dirty="0" smtClean="0">
                <a:solidFill>
                  <a:schemeClr val="tx1"/>
                </a:solidFill>
              </a:rPr>
              <a:t>anajemen kepelatihan</a:t>
            </a:r>
            <a:r>
              <a:rPr lang="id-ID" sz="2400" dirty="0" smtClean="0">
                <a:solidFill>
                  <a:schemeClr val="tx1"/>
                </a:solidFill>
              </a:rPr>
              <a:t> yang baik.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693738" indent="-295275" algn="just"/>
            <a:r>
              <a:rPr lang="id-ID" sz="2400" dirty="0" smtClean="0">
                <a:solidFill>
                  <a:schemeClr val="tx1"/>
                </a:solidFill>
              </a:rPr>
              <a:t>Untuk mendukung itu diperlukan beberapa hal, antara lain:</a:t>
            </a:r>
          </a:p>
          <a:p>
            <a:pPr marL="1068642" lvl="1" indent="-295275" algn="just"/>
            <a:r>
              <a:rPr lang="id-ID" sz="2400" b="1" dirty="0" smtClean="0">
                <a:solidFill>
                  <a:schemeClr val="tx1"/>
                </a:solidFill>
              </a:rPr>
              <a:t>Standarisasi pengelolaan </a:t>
            </a:r>
            <a:r>
              <a:rPr lang="id-ID" sz="2400" dirty="0" smtClean="0">
                <a:solidFill>
                  <a:schemeClr val="tx1"/>
                </a:solidFill>
              </a:rPr>
              <a:t>kepramukaan,</a:t>
            </a:r>
          </a:p>
          <a:p>
            <a:pPr marL="1068642" lvl="1" indent="-295275" algn="just"/>
            <a:r>
              <a:rPr lang="id-ID" sz="2400" dirty="0" smtClean="0">
                <a:solidFill>
                  <a:schemeClr val="tx1"/>
                </a:solidFill>
              </a:rPr>
              <a:t>Penyediaan </a:t>
            </a:r>
            <a:r>
              <a:rPr lang="id-ID" sz="2400" b="1" dirty="0" smtClean="0">
                <a:solidFill>
                  <a:schemeClr val="tx1"/>
                </a:solidFill>
              </a:rPr>
              <a:t>sarana</a:t>
            </a:r>
            <a:r>
              <a:rPr lang="id-ID" sz="2400" dirty="0" smtClean="0">
                <a:solidFill>
                  <a:schemeClr val="tx1"/>
                </a:solidFill>
              </a:rPr>
              <a:t> dan </a:t>
            </a:r>
            <a:r>
              <a:rPr lang="id-ID" sz="2400" b="1" dirty="0" smtClean="0">
                <a:solidFill>
                  <a:schemeClr val="tx1"/>
                </a:solidFill>
              </a:rPr>
              <a:t>prasarana </a:t>
            </a:r>
            <a:r>
              <a:rPr lang="id-ID" sz="2400" dirty="0" smtClean="0">
                <a:solidFill>
                  <a:schemeClr val="tx1"/>
                </a:solidFill>
              </a:rPr>
              <a:t>kepramukaan,</a:t>
            </a:r>
          </a:p>
          <a:p>
            <a:pPr marL="1068642" lvl="1" indent="-295275" algn="just"/>
            <a:r>
              <a:rPr lang="id-ID" sz="2400" b="1" dirty="0" smtClean="0">
                <a:solidFill>
                  <a:schemeClr val="tx1"/>
                </a:solidFill>
              </a:rPr>
              <a:t>Monitoring</a:t>
            </a:r>
            <a:r>
              <a:rPr lang="id-ID" sz="2400" dirty="0" smtClean="0">
                <a:solidFill>
                  <a:schemeClr val="tx1"/>
                </a:solidFill>
              </a:rPr>
              <a:t> dan </a:t>
            </a:r>
            <a:r>
              <a:rPr lang="en-US" sz="2400" b="1" dirty="0" smtClean="0">
                <a:solidFill>
                  <a:schemeClr val="tx1"/>
                </a:solidFill>
              </a:rPr>
              <a:t>E</a:t>
            </a:r>
            <a:r>
              <a:rPr lang="id-ID" sz="2400" b="1" dirty="0" smtClean="0">
                <a:solidFill>
                  <a:schemeClr val="tx1"/>
                </a:solidFill>
              </a:rPr>
              <a:t>valuasi </a:t>
            </a:r>
            <a:r>
              <a:rPr lang="id-ID" sz="2400" dirty="0" smtClean="0">
                <a:solidFill>
                  <a:schemeClr val="tx1"/>
                </a:solidFill>
              </a:rPr>
              <a:t>dari Kwartir Cabang,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99032"/>
          </a:xfrm>
        </p:spPr>
        <p:txBody>
          <a:bodyPr/>
          <a:lstStyle/>
          <a:p>
            <a:pPr marL="0" algn="r"/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Kepramukaan</a:t>
            </a:r>
            <a:r>
              <a:rPr lang="en-US" b="1" dirty="0" smtClean="0">
                <a:solidFill>
                  <a:srgbClr val="FF0000"/>
                </a:solidFill>
              </a:rPr>
              <a:t> (3)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68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2856"/>
            <a:ext cx="8534400" cy="4267944"/>
          </a:xfrm>
        </p:spPr>
        <p:txBody>
          <a:bodyPr>
            <a:noAutofit/>
          </a:bodyPr>
          <a:lstStyle/>
          <a:p>
            <a:pPr marL="566928" lvl="0" indent="-457200">
              <a:buAutoNum type="alphaUcPeriod" startAt="4"/>
            </a:pPr>
            <a:r>
              <a:rPr lang="id-ID" sz="2400" b="1" dirty="0" smtClean="0">
                <a:solidFill>
                  <a:schemeClr val="tx1"/>
                </a:solidFill>
              </a:rPr>
              <a:t>Bersinergi dengan Kwartir Ranting/Cabang </a:t>
            </a:r>
          </a:p>
          <a:p>
            <a:pPr marL="735013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id-ID" sz="2100" dirty="0" smtClean="0">
                <a:solidFill>
                  <a:schemeClr val="tx1"/>
                </a:solidFill>
              </a:rPr>
              <a:t>Dalam rangka memberikan motivasi dan menjamin keberlangsungan pengembangan pendidikan karakter melalui sektor kepramukaan</a:t>
            </a:r>
            <a:r>
              <a:rPr lang="en-US" sz="2100" dirty="0" smtClean="0">
                <a:solidFill>
                  <a:schemeClr val="tx1"/>
                </a:solidFill>
              </a:rPr>
              <a:t>,</a:t>
            </a:r>
            <a:r>
              <a:rPr lang="id-ID" sz="2100" dirty="0" smtClean="0">
                <a:solidFill>
                  <a:schemeClr val="tx1"/>
                </a:solidFill>
              </a:rPr>
              <a:t> diperlukan adanya </a:t>
            </a:r>
            <a:r>
              <a:rPr lang="id-ID" sz="2100" b="1" dirty="0" smtClean="0">
                <a:solidFill>
                  <a:schemeClr val="tx1"/>
                </a:solidFill>
              </a:rPr>
              <a:t>kegiatan kolektif</a:t>
            </a:r>
            <a:r>
              <a:rPr lang="en-US" sz="2100" dirty="0" smtClean="0">
                <a:solidFill>
                  <a:schemeClr val="tx1"/>
                </a:solidFill>
              </a:rPr>
              <a:t>.</a:t>
            </a:r>
            <a:r>
              <a:rPr lang="id-ID" sz="2100" b="1" dirty="0" smtClean="0">
                <a:solidFill>
                  <a:schemeClr val="tx1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B</a:t>
            </a:r>
            <a:r>
              <a:rPr lang="id-ID" sz="2100" dirty="0" smtClean="0">
                <a:solidFill>
                  <a:schemeClr val="tx1"/>
                </a:solidFill>
              </a:rPr>
              <a:t>aik yang bersifat </a:t>
            </a:r>
            <a:r>
              <a:rPr lang="id-ID" sz="2100" b="1" dirty="0" smtClean="0">
                <a:solidFill>
                  <a:schemeClr val="tx1"/>
                </a:solidFill>
              </a:rPr>
              <a:t>eksibisi</a:t>
            </a:r>
            <a:r>
              <a:rPr lang="id-ID" sz="2100" dirty="0" smtClean="0">
                <a:solidFill>
                  <a:schemeClr val="tx1"/>
                </a:solidFill>
              </a:rPr>
              <a:t> maupun </a:t>
            </a:r>
            <a:r>
              <a:rPr lang="id-ID" sz="2100" b="1" dirty="0" smtClean="0">
                <a:solidFill>
                  <a:schemeClr val="tx1"/>
                </a:solidFill>
              </a:rPr>
              <a:t>kompetisi</a:t>
            </a:r>
            <a:r>
              <a:rPr lang="id-ID" sz="2100" dirty="0" smtClean="0">
                <a:solidFill>
                  <a:schemeClr val="tx1"/>
                </a:solidFill>
              </a:rPr>
              <a:t> yang diselenggarakan oleh Kwartir Ranting atau Kwartir Cabang.</a:t>
            </a:r>
            <a:endParaRPr lang="en-US" sz="2100" dirty="0" smtClean="0">
              <a:solidFill>
                <a:schemeClr val="tx1"/>
              </a:solidFill>
            </a:endParaRPr>
          </a:p>
          <a:p>
            <a:pPr marL="735013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id-ID" sz="2100" dirty="0" smtClean="0">
                <a:solidFill>
                  <a:schemeClr val="tx1"/>
                </a:solidFill>
              </a:rPr>
              <a:t>Dinas Dikbudpora bersinergi dengan Kwartir Cabang Pramuka Kabupaten Pangandaran dalam </a:t>
            </a:r>
            <a:r>
              <a:rPr lang="id-ID" sz="2100" b="1" dirty="0" smtClean="0">
                <a:solidFill>
                  <a:schemeClr val="tx1"/>
                </a:solidFill>
              </a:rPr>
              <a:t>merancang</a:t>
            </a:r>
            <a:r>
              <a:rPr lang="id-ID" sz="2100" dirty="0" smtClean="0">
                <a:solidFill>
                  <a:schemeClr val="tx1"/>
                </a:solidFill>
              </a:rPr>
              <a:t> kegiatan tersebut.</a:t>
            </a:r>
          </a:p>
          <a:p>
            <a:pPr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 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99032"/>
          </a:xfrm>
        </p:spPr>
        <p:txBody>
          <a:bodyPr/>
          <a:lstStyle/>
          <a:p>
            <a:pPr marL="0" algn="r"/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Kepramukaan</a:t>
            </a:r>
            <a:r>
              <a:rPr lang="en-US" b="1" dirty="0" smtClean="0">
                <a:solidFill>
                  <a:srgbClr val="FF0000"/>
                </a:solidFill>
              </a:rPr>
              <a:t> (4)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04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91344"/>
            <a:ext cx="8839200" cy="5334000"/>
          </a:xfrm>
        </p:spPr>
        <p:txBody>
          <a:bodyPr>
            <a:noAutofit/>
          </a:bodyPr>
          <a:lstStyle/>
          <a:p>
            <a:pPr>
              <a:buNone/>
              <a:tabLst>
                <a:tab pos="530225" algn="l"/>
              </a:tabLst>
            </a:pPr>
            <a:r>
              <a:rPr lang="en-US" sz="2000" b="1" dirty="0" smtClean="0">
                <a:solidFill>
                  <a:schemeClr val="tx1"/>
                </a:solidFill>
              </a:rPr>
              <a:t>A.  </a:t>
            </a:r>
            <a:r>
              <a:rPr lang="en-US" sz="2000" b="1" dirty="0" err="1" smtClean="0">
                <a:solidFill>
                  <a:schemeClr val="tx1"/>
                </a:solidFill>
              </a:rPr>
              <a:t>Penguatan</a:t>
            </a:r>
            <a:r>
              <a:rPr lang="en-US" sz="2000" b="1" dirty="0" smtClean="0">
                <a:solidFill>
                  <a:schemeClr val="tx1"/>
                </a:solidFill>
              </a:rPr>
              <a:t> Madrasah </a:t>
            </a:r>
            <a:r>
              <a:rPr lang="en-US" sz="2000" b="1" dirty="0" err="1" smtClean="0">
                <a:solidFill>
                  <a:schemeClr val="tx1"/>
                </a:solidFill>
              </a:rPr>
              <a:t>Diniyah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Awaliyah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811213" indent="-280988" algn="just">
              <a:lnSpc>
                <a:spcPct val="120000"/>
              </a:lnSpc>
            </a:pPr>
            <a:r>
              <a:rPr lang="id-ID" sz="2000" dirty="0" smtClean="0">
                <a:solidFill>
                  <a:schemeClr val="tx1"/>
                </a:solidFill>
              </a:rPr>
              <a:t>Madrasah Diniyah Awaliyah hampir pasti dilaksanakan di setiap lingkungan </a:t>
            </a:r>
            <a:r>
              <a:rPr lang="en-US" sz="2000" dirty="0" smtClean="0">
                <a:solidFill>
                  <a:schemeClr val="tx1"/>
                </a:solidFill>
              </a:rPr>
              <a:t>SD</a:t>
            </a:r>
            <a:r>
              <a:rPr lang="id-ID" sz="2000" dirty="0" smtClean="0">
                <a:solidFill>
                  <a:schemeClr val="tx1"/>
                </a:solidFill>
              </a:rPr>
              <a:t>. Oleh karena itu, semua </a:t>
            </a:r>
            <a:r>
              <a:rPr lang="id-ID" sz="2000" b="1" dirty="0" smtClean="0">
                <a:solidFill>
                  <a:schemeClr val="tx1"/>
                </a:solidFill>
              </a:rPr>
              <a:t>siswa </a:t>
            </a:r>
            <a:r>
              <a:rPr lang="en-US" sz="2000" b="1" dirty="0" smtClean="0">
                <a:solidFill>
                  <a:schemeClr val="tx1"/>
                </a:solidFill>
              </a:rPr>
              <a:t>SD </a:t>
            </a:r>
            <a:r>
              <a:rPr lang="id-ID" sz="2000" b="1" dirty="0" smtClean="0">
                <a:solidFill>
                  <a:schemeClr val="tx1"/>
                </a:solidFill>
              </a:rPr>
              <a:t>pasti menjadi siswa Madrasah Diniyah Awaliyah</a:t>
            </a:r>
            <a:r>
              <a:rPr lang="id-ID" sz="2000" dirty="0" smtClean="0">
                <a:solidFill>
                  <a:schemeClr val="tx1"/>
                </a:solidFill>
              </a:rPr>
              <a:t> di lingkungan sekolahnya.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811213" indent="-280988" algn="just">
              <a:lnSpc>
                <a:spcPct val="12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Adanya</a:t>
            </a:r>
            <a:r>
              <a:rPr lang="id-ID" sz="2000" dirty="0" smtClean="0">
                <a:solidFill>
                  <a:schemeClr val="tx1"/>
                </a:solidFill>
              </a:rPr>
              <a:t> kebijakan bahwa siswa lulusan </a:t>
            </a:r>
            <a:r>
              <a:rPr lang="en-US" sz="2000" dirty="0" smtClean="0">
                <a:solidFill>
                  <a:schemeClr val="tx1"/>
                </a:solidFill>
              </a:rPr>
              <a:t>SD</a:t>
            </a:r>
            <a:r>
              <a:rPr lang="id-ID" sz="2000" dirty="0" smtClean="0">
                <a:solidFill>
                  <a:schemeClr val="tx1"/>
                </a:solidFill>
              </a:rPr>
              <a:t> yang mendaftar ke Sekolah Menengah Pertama </a:t>
            </a:r>
            <a:r>
              <a:rPr lang="en-US" sz="2000" dirty="0" smtClean="0">
                <a:solidFill>
                  <a:schemeClr val="tx1"/>
                </a:solidFill>
              </a:rPr>
              <a:t>(SMP) </a:t>
            </a:r>
            <a:r>
              <a:rPr lang="id-ID" sz="2000" b="1" dirty="0" smtClean="0">
                <a:solidFill>
                  <a:schemeClr val="tx1"/>
                </a:solidFill>
              </a:rPr>
              <a:t>mensyaratkan</a:t>
            </a:r>
            <a:r>
              <a:rPr lang="id-ID" sz="2000" dirty="0" smtClean="0">
                <a:solidFill>
                  <a:schemeClr val="tx1"/>
                </a:solidFill>
              </a:rPr>
              <a:t> adanya </a:t>
            </a:r>
            <a:r>
              <a:rPr lang="id-ID" sz="2000" b="1" dirty="0" smtClean="0">
                <a:solidFill>
                  <a:schemeClr val="tx1"/>
                </a:solidFill>
              </a:rPr>
              <a:t>Ijazah/Sertifikat lulus Madrasah Diniyah Awaliyah</a:t>
            </a:r>
            <a:r>
              <a:rPr lang="id-ID" sz="2000" dirty="0" smtClean="0">
                <a:solidFill>
                  <a:schemeClr val="tx1"/>
                </a:solidFill>
              </a:rPr>
              <a:t>. </a:t>
            </a:r>
          </a:p>
          <a:p>
            <a:pPr marL="811213" indent="-280988" algn="just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</a:t>
            </a:r>
            <a:r>
              <a:rPr lang="id-ID" sz="2000" dirty="0" smtClean="0">
                <a:solidFill>
                  <a:schemeClr val="tx1"/>
                </a:solidFill>
              </a:rPr>
              <a:t>endorong </a:t>
            </a:r>
            <a:r>
              <a:rPr lang="en-US" sz="2000" dirty="0" smtClean="0">
                <a:solidFill>
                  <a:schemeClr val="tx1"/>
                </a:solidFill>
              </a:rPr>
              <a:t>P</a:t>
            </a:r>
            <a:r>
              <a:rPr lang="id-ID" sz="2000" dirty="0" smtClean="0">
                <a:solidFill>
                  <a:schemeClr val="tx1"/>
                </a:solidFill>
              </a:rPr>
              <a:t>emerintah Kabupaten Pangandaran untuk melakukan upaya intervensi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id-ID" sz="2000" dirty="0" smtClean="0">
                <a:solidFill>
                  <a:schemeClr val="tx1"/>
                </a:solidFill>
              </a:rPr>
              <a:t>Intervensi yang bisa dilakukan antara lain ialah: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1254125" lvl="1" indent="-339725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</a:rPr>
              <a:t>R</a:t>
            </a:r>
            <a:r>
              <a:rPr lang="id-ID" sz="1600" b="1" dirty="0" smtClean="0">
                <a:solidFill>
                  <a:schemeClr val="tx1"/>
                </a:solidFill>
              </a:rPr>
              <a:t>eorganisasi </a:t>
            </a:r>
            <a:r>
              <a:rPr lang="en-US" sz="1600" b="1" dirty="0" smtClean="0">
                <a:solidFill>
                  <a:schemeClr val="tx1"/>
                </a:solidFill>
              </a:rPr>
              <a:t>S</a:t>
            </a:r>
            <a:r>
              <a:rPr lang="id-ID" sz="1600" b="1" dirty="0" smtClean="0">
                <a:solidFill>
                  <a:schemeClr val="tx1"/>
                </a:solidFill>
              </a:rPr>
              <a:t>ilabus </a:t>
            </a:r>
            <a:r>
              <a:rPr lang="id-ID" sz="1600" dirty="0" smtClean="0">
                <a:solidFill>
                  <a:schemeClr val="tx1"/>
                </a:solidFill>
              </a:rPr>
              <a:t>yang diterapkan di Madrasah Diniyah Awaliyah yang lebih diarahkan pada berkembangnya akhlak/karakter siswa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id-ID" sz="1600" dirty="0" smtClean="0">
              <a:solidFill>
                <a:schemeClr val="tx1"/>
              </a:solidFill>
            </a:endParaRPr>
          </a:p>
          <a:p>
            <a:pPr marL="1254125" lvl="1" indent="-339725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</a:rPr>
              <a:t>P</a:t>
            </a:r>
            <a:r>
              <a:rPr lang="id-ID" sz="1600" b="1" dirty="0" smtClean="0">
                <a:solidFill>
                  <a:schemeClr val="tx1"/>
                </a:solidFill>
              </a:rPr>
              <a:t>engendalian dan pengawasan </a:t>
            </a:r>
            <a:r>
              <a:rPr lang="id-ID" sz="1600" dirty="0" smtClean="0">
                <a:solidFill>
                  <a:schemeClr val="tx1"/>
                </a:solidFill>
              </a:rPr>
              <a:t>yang diorganisasikan dengan baik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id-ID" sz="1600" dirty="0" smtClean="0">
              <a:solidFill>
                <a:schemeClr val="tx1"/>
              </a:solidFill>
            </a:endParaRPr>
          </a:p>
          <a:p>
            <a:pPr marL="1254125" lvl="1" indent="-339725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</a:rPr>
              <a:t>D</a:t>
            </a:r>
            <a:r>
              <a:rPr lang="id-ID" sz="1600" b="1" dirty="0" smtClean="0">
                <a:solidFill>
                  <a:schemeClr val="tx1"/>
                </a:solidFill>
              </a:rPr>
              <a:t>ukungan dana </a:t>
            </a:r>
            <a:r>
              <a:rPr lang="id-ID" sz="1600" dirty="0" smtClean="0">
                <a:solidFill>
                  <a:schemeClr val="tx1"/>
                </a:solidFill>
              </a:rPr>
              <a:t>yang memadai untuk pengadaan sarana dan prasarana, biaya operasional, dan biaya honor ustadz.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99032"/>
          </a:xfrm>
        </p:spPr>
        <p:txBody>
          <a:bodyPr/>
          <a:lstStyle/>
          <a:p>
            <a:pPr algn="r"/>
            <a:r>
              <a:rPr lang="id-ID" b="1" dirty="0" smtClean="0">
                <a:solidFill>
                  <a:srgbClr val="FF0000"/>
                </a:solidFill>
              </a:rPr>
              <a:t>PANGANDARAN MENGAJI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id-ID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61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000" b="1" dirty="0">
                <a:solidFill>
                  <a:schemeClr val="tx1"/>
                </a:solidFill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r>
              <a:rPr lang="id-ID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</a:t>
            </a:r>
            <a:r>
              <a:rPr lang="id-ID" sz="2000" b="1" dirty="0" smtClean="0">
                <a:solidFill>
                  <a:schemeClr val="tx1"/>
                </a:solidFill>
              </a:rPr>
              <a:t>engembangan Lingkungan Sekolah </a:t>
            </a:r>
            <a:r>
              <a:rPr lang="en-US" sz="2000" b="1" dirty="0" smtClean="0">
                <a:solidFill>
                  <a:schemeClr val="tx1"/>
                </a:solidFill>
              </a:rPr>
              <a:t>B</a:t>
            </a:r>
            <a:r>
              <a:rPr lang="id-ID" sz="2000" b="1" dirty="0" smtClean="0">
                <a:solidFill>
                  <a:schemeClr val="tx1"/>
                </a:solidFill>
              </a:rPr>
              <a:t>erbasis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id-ID" sz="2000" b="1" dirty="0" smtClean="0">
                <a:solidFill>
                  <a:schemeClr val="tx1"/>
                </a:solidFill>
              </a:rPr>
              <a:t>Religi</a:t>
            </a:r>
          </a:p>
          <a:p>
            <a:pPr marL="777240" lvl="1" indent="-280988" algn="just">
              <a:lnSpc>
                <a:spcPct val="120000"/>
              </a:lnSpc>
            </a:pPr>
            <a:r>
              <a:rPr lang="en-US" sz="1700" dirty="0" err="1" smtClean="0">
                <a:solidFill>
                  <a:schemeClr val="tx1"/>
                </a:solidFill>
              </a:rPr>
              <a:t>Merupakan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id-ID" sz="1700" dirty="0" smtClean="0">
                <a:solidFill>
                  <a:schemeClr val="tx1"/>
                </a:solidFill>
              </a:rPr>
              <a:t>upaya sekolah untuk menciptakan lingkungan dan perilaku sekolah menjadi sebuah kumpulan masyarakat yang berbudaya islam (berakhlak mulia). 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777240" lvl="1" indent="-280988" algn="just">
              <a:lnSpc>
                <a:spcPct val="120000"/>
              </a:lnSpc>
            </a:pPr>
            <a:r>
              <a:rPr lang="id-ID" sz="1700" dirty="0" smtClean="0">
                <a:solidFill>
                  <a:schemeClr val="tx1"/>
                </a:solidFill>
              </a:rPr>
              <a:t>Kegiatan ini merupakan </a:t>
            </a:r>
            <a:r>
              <a:rPr lang="id-ID" sz="1700" b="1" dirty="0" smtClean="0">
                <a:solidFill>
                  <a:schemeClr val="tx1"/>
                </a:solidFill>
              </a:rPr>
              <a:t>proses pembias</a:t>
            </a:r>
            <a:r>
              <a:rPr lang="en-US" sz="1700" b="1" dirty="0" smtClean="0">
                <a:solidFill>
                  <a:schemeClr val="tx1"/>
                </a:solidFill>
              </a:rPr>
              <a:t>a</a:t>
            </a:r>
            <a:r>
              <a:rPr lang="id-ID" sz="1700" b="1" dirty="0" smtClean="0">
                <a:solidFill>
                  <a:schemeClr val="tx1"/>
                </a:solidFill>
              </a:rPr>
              <a:t>an </a:t>
            </a:r>
            <a:r>
              <a:rPr lang="id-ID" sz="1700" dirty="0" smtClean="0">
                <a:solidFill>
                  <a:schemeClr val="tx1"/>
                </a:solidFill>
              </a:rPr>
              <a:t>untuk menciptakan lingkungan yang berkarakter (akhlak mulia).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777240" lvl="1" indent="-280988" algn="just">
              <a:lnSpc>
                <a:spcPct val="120000"/>
              </a:lnSpc>
            </a:pPr>
            <a:r>
              <a:rPr lang="id-ID" sz="1700" dirty="0" smtClean="0">
                <a:solidFill>
                  <a:schemeClr val="tx1"/>
                </a:solidFill>
              </a:rPr>
              <a:t>Proses pengembangan Lingkungan Sekolah berbasis Religi ini dilaksanakan melalui kegiatan-kegiatan:</a:t>
            </a:r>
          </a:p>
          <a:p>
            <a:pPr marL="1058228" lvl="1" indent="-280988" algn="just">
              <a:lnSpc>
                <a:spcPct val="120000"/>
              </a:lnSpc>
            </a:pPr>
            <a:r>
              <a:rPr lang="id-ID" sz="1700" dirty="0" smtClean="0">
                <a:solidFill>
                  <a:schemeClr val="tx1"/>
                </a:solidFill>
              </a:rPr>
              <a:t>Kegiatan </a:t>
            </a:r>
            <a:r>
              <a:rPr lang="id-ID" sz="1700" b="1" dirty="0" smtClean="0">
                <a:solidFill>
                  <a:schemeClr val="tx1"/>
                </a:solidFill>
              </a:rPr>
              <a:t>Tadris Quran </a:t>
            </a:r>
            <a:r>
              <a:rPr lang="id-ID" sz="1700" dirty="0" smtClean="0">
                <a:solidFill>
                  <a:schemeClr val="tx1"/>
                </a:solidFill>
              </a:rPr>
              <a:t>setiap pagi 15 menit sebelum jam masuk</a:t>
            </a:r>
            <a:r>
              <a:rPr lang="en-US" sz="1700" dirty="0" smtClean="0">
                <a:solidFill>
                  <a:schemeClr val="tx1"/>
                </a:solidFill>
              </a:rPr>
              <a:t>,</a:t>
            </a:r>
            <a:endParaRPr lang="id-ID" sz="1700" dirty="0" smtClean="0">
              <a:solidFill>
                <a:schemeClr val="tx1"/>
              </a:solidFill>
            </a:endParaRPr>
          </a:p>
          <a:p>
            <a:pPr marL="1058228" lvl="1" indent="-280988" algn="just">
              <a:lnSpc>
                <a:spcPct val="120000"/>
              </a:lnSpc>
            </a:pPr>
            <a:r>
              <a:rPr lang="id-ID" sz="1700" b="1" dirty="0" smtClean="0">
                <a:solidFill>
                  <a:schemeClr val="tx1"/>
                </a:solidFill>
              </a:rPr>
              <a:t>Membaca do’a </a:t>
            </a:r>
            <a:r>
              <a:rPr lang="id-ID" sz="1700" dirty="0" smtClean="0">
                <a:solidFill>
                  <a:schemeClr val="tx1"/>
                </a:solidFill>
              </a:rPr>
              <a:t>sebelum dimulai dan sesudah pelajaran berakhir,</a:t>
            </a:r>
          </a:p>
          <a:p>
            <a:pPr marL="1058228" lvl="1" indent="-280988" algn="just">
              <a:lnSpc>
                <a:spcPct val="120000"/>
              </a:lnSpc>
            </a:pPr>
            <a:r>
              <a:rPr lang="id-ID" sz="1700" b="1" dirty="0" smtClean="0">
                <a:solidFill>
                  <a:schemeClr val="tx1"/>
                </a:solidFill>
              </a:rPr>
              <a:t>Berjamaah Sho</a:t>
            </a:r>
            <a:r>
              <a:rPr lang="en-US" sz="1700" b="1" dirty="0" smtClean="0">
                <a:solidFill>
                  <a:schemeClr val="tx1"/>
                </a:solidFill>
              </a:rPr>
              <a:t>l</a:t>
            </a:r>
            <a:r>
              <a:rPr lang="id-ID" sz="1700" b="1" dirty="0" smtClean="0">
                <a:solidFill>
                  <a:schemeClr val="tx1"/>
                </a:solidFill>
              </a:rPr>
              <a:t>at fardlu </a:t>
            </a:r>
            <a:r>
              <a:rPr lang="id-ID" sz="1700" dirty="0" smtClean="0">
                <a:solidFill>
                  <a:schemeClr val="tx1"/>
                </a:solidFill>
              </a:rPr>
              <a:t>(dhuhur, ashar, maghrib, isya, subuh),</a:t>
            </a:r>
          </a:p>
          <a:p>
            <a:pPr marL="1058228" lvl="1" indent="-280988" algn="just">
              <a:lnSpc>
                <a:spcPct val="120000"/>
              </a:lnSpc>
            </a:pPr>
            <a:r>
              <a:rPr lang="id-ID" sz="1700" dirty="0" smtClean="0">
                <a:solidFill>
                  <a:schemeClr val="tx1"/>
                </a:solidFill>
              </a:rPr>
              <a:t>Melaksanakan </a:t>
            </a:r>
            <a:r>
              <a:rPr lang="id-ID" sz="1700" b="1" dirty="0" smtClean="0">
                <a:solidFill>
                  <a:schemeClr val="tx1"/>
                </a:solidFill>
              </a:rPr>
              <a:t>Sholat Jumat</a:t>
            </a:r>
            <a:r>
              <a:rPr lang="id-ID" sz="1700" dirty="0" smtClean="0">
                <a:solidFill>
                  <a:schemeClr val="tx1"/>
                </a:solidFill>
              </a:rPr>
              <a:t> (terutama di SMP, SMA, SMK, MA, MTs),</a:t>
            </a:r>
          </a:p>
          <a:p>
            <a:pPr marL="1058228" lvl="1" indent="-280988" algn="just">
              <a:lnSpc>
                <a:spcPct val="120000"/>
              </a:lnSpc>
            </a:pPr>
            <a:r>
              <a:rPr lang="id-ID" sz="1700" dirty="0" smtClean="0">
                <a:solidFill>
                  <a:schemeClr val="tx1"/>
                </a:solidFill>
              </a:rPr>
              <a:t>Merayakan </a:t>
            </a:r>
            <a:r>
              <a:rPr lang="id-ID" sz="1700" b="1" dirty="0" smtClean="0">
                <a:solidFill>
                  <a:schemeClr val="tx1"/>
                </a:solidFill>
              </a:rPr>
              <a:t>Hari Besar Agama Islam</a:t>
            </a:r>
            <a:r>
              <a:rPr lang="en-US" sz="1700" dirty="0" smtClean="0">
                <a:solidFill>
                  <a:schemeClr val="tx1"/>
                </a:solidFill>
              </a:rPr>
              <a:t>.</a:t>
            </a:r>
            <a:endParaRPr lang="id-ID" sz="1700" dirty="0" smtClean="0">
              <a:solidFill>
                <a:schemeClr val="tx1"/>
              </a:solidFill>
            </a:endParaRPr>
          </a:p>
          <a:p>
            <a:pPr marL="457200" indent="0" algn="just">
              <a:lnSpc>
                <a:spcPct val="120000"/>
              </a:lnSpc>
              <a:buNone/>
            </a:pPr>
            <a:endParaRPr lang="id-ID" sz="2000" dirty="0" smtClean="0">
              <a:solidFill>
                <a:schemeClr val="tx1"/>
              </a:solidFill>
            </a:endParaRPr>
          </a:p>
          <a:p>
            <a:pPr marL="574675" indent="-457200" algn="just">
              <a:lnSpc>
                <a:spcPct val="120000"/>
              </a:lnSpc>
              <a:buNone/>
            </a:pPr>
            <a:endParaRPr lang="id-ID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99032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PANGANDARAN MENGAJI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id-ID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52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2"/>
          <a:stretch/>
        </p:blipFill>
        <p:spPr bwMode="auto">
          <a:xfrm>
            <a:off x="251520" y="260648"/>
            <a:ext cx="858954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14408"/>
          </a:xfrm>
        </p:spPr>
        <p:txBody>
          <a:bodyPr>
            <a:noAutofit/>
          </a:bodyPr>
          <a:lstStyle/>
          <a:p>
            <a:r>
              <a:rPr lang="id-ID" sz="28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KERJASAMA DENGAN UNPAD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01875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1. Batas Administrasi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179512" y="620688"/>
            <a:ext cx="8735888" cy="5328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gradFill flip="none" rotWithShape="1">
            <a:gsLst>
              <a:gs pos="0">
                <a:srgbClr val="8488C4">
                  <a:alpha val="6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  <a:tileRect/>
          </a:gradFill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GEOGRA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FI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232628" y="3501008"/>
            <a:ext cx="3790557" cy="1152128"/>
          </a:xfrm>
          <a:noFill/>
          <a:ln>
            <a:noFill/>
          </a:ln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LUAS WILAYAH</a:t>
            </a:r>
            <a:r>
              <a:rPr lang="id-ID" sz="1800" dirty="0" smtClean="0">
                <a:solidFill>
                  <a:srgbClr val="FF0000"/>
                </a:solidFill>
              </a:rPr>
              <a:t>	      : 168.509</a:t>
            </a:r>
            <a:r>
              <a:rPr lang="id-ID" sz="1800" b="1" dirty="0" smtClean="0">
                <a:solidFill>
                  <a:srgbClr val="FF0000"/>
                </a:solidFill>
              </a:rPr>
              <a:t> </a:t>
            </a:r>
            <a:r>
              <a:rPr lang="id-ID" sz="1800" dirty="0" smtClean="0">
                <a:solidFill>
                  <a:srgbClr val="FF0000"/>
                </a:solidFill>
              </a:rPr>
              <a:t>Ha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LUAS WILAYAH LAUT</a:t>
            </a:r>
            <a:r>
              <a:rPr lang="id-ID" sz="1800" dirty="0" smtClean="0">
                <a:solidFill>
                  <a:srgbClr val="FF0000"/>
                </a:solidFill>
              </a:rPr>
              <a:t> : 67.340 Ha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PANJANG PANTAI	</a:t>
            </a:r>
            <a:r>
              <a:rPr lang="id-ID" sz="1800" dirty="0" smtClean="0">
                <a:solidFill>
                  <a:srgbClr val="FF0000"/>
                </a:solidFill>
              </a:rPr>
              <a:t>       : 91 KM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58101" y="4483771"/>
            <a:ext cx="4572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BATAS WILAYAH 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UTARA	    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: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KABUPATEN CIAMIS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ELATAN </a:t>
            </a:r>
            <a:r>
              <a:rPr lang="id-ID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  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SAMUDERA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HINDIA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BARAT	    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: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KAB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.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TASIKMALAYA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marL="1081088" indent="-1081088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TIMUR	 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: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KAB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.CILACAP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marL="1163638" indent="-1163638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	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(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PROVINSI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JAWA TENGAH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)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5F95A-4F9F-44B6-B2B6-2C306BAF48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9552" y="5373216"/>
            <a:ext cx="371854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d-ID" sz="1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Terdiri dari 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d-ID" sz="1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10 Kecamatan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d-ID" sz="1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93 Desa</a:t>
            </a:r>
            <a:r>
              <a:rPr lang="id-ID" sz="1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14408"/>
          </a:xfrm>
        </p:spPr>
        <p:txBody>
          <a:bodyPr>
            <a:noAutofit/>
          </a:bodyPr>
          <a:lstStyle/>
          <a:p>
            <a:r>
              <a:rPr lang="id-ID" sz="28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KERJASAMA DENGAN UNPAD</a:t>
            </a:r>
            <a:endParaRPr lang="id-ID" sz="2800" dirty="0"/>
          </a:p>
        </p:txBody>
      </p:sp>
      <p:sp>
        <p:nvSpPr>
          <p:cNvPr id="2" name="Rectangle 1"/>
          <p:cNvSpPr/>
          <p:nvPr/>
        </p:nvSpPr>
        <p:spPr>
          <a:xfrm>
            <a:off x="899592" y="119675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err="1">
                <a:latin typeface="Trebuchet MS" pitchFamily="34" charset="0"/>
              </a:rPr>
              <a:t>Pendirian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Multikampus</a:t>
            </a:r>
            <a:r>
              <a:rPr lang="en-US" b="1" dirty="0">
                <a:latin typeface="Trebuchet MS" pitchFamily="34" charset="0"/>
              </a:rPr>
              <a:t> UNPAD di </a:t>
            </a:r>
            <a:r>
              <a:rPr lang="en-US" b="1" dirty="0" err="1">
                <a:latin typeface="Trebuchet MS" pitchFamily="34" charset="0"/>
              </a:rPr>
              <a:t>Kabupaten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Pangandaran</a:t>
            </a:r>
            <a:endParaRPr lang="id-ID" b="1" dirty="0"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91683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Program Multi-</a:t>
            </a:r>
            <a:r>
              <a:rPr lang="id-ID" dirty="0"/>
              <a:t>k</a:t>
            </a:r>
            <a:r>
              <a:rPr lang="en-US" dirty="0" err="1"/>
              <a:t>ampus</a:t>
            </a:r>
            <a:r>
              <a:rPr lang="en-US" dirty="0"/>
              <a:t> U</a:t>
            </a:r>
            <a:r>
              <a:rPr lang="id-ID" dirty="0"/>
              <a:t>npad Pangandaran yang dimulai pada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2016/2017, </a:t>
            </a: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pembukaan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id-ID" dirty="0"/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Sarjana</a:t>
            </a:r>
            <a:r>
              <a:rPr lang="en-US" dirty="0"/>
              <a:t> (S-1), </a:t>
            </a:r>
            <a:r>
              <a:rPr lang="en-US" dirty="0" err="1"/>
              <a:t>meliputi</a:t>
            </a:r>
            <a:r>
              <a:rPr lang="en-US" dirty="0"/>
              <a:t> :</a:t>
            </a:r>
            <a:endParaRPr lang="id-ID" dirty="0"/>
          </a:p>
          <a:p>
            <a:pPr marL="800100" lvl="0" indent="-342900">
              <a:buFont typeface="+mj-lt"/>
              <a:buAutoNum type="arabicPeriod"/>
            </a:pPr>
            <a:r>
              <a:rPr lang="id-ID" dirty="0"/>
              <a:t>Keperawatan</a:t>
            </a:r>
            <a:r>
              <a:rPr lang="en-US" dirty="0"/>
              <a:t>;</a:t>
            </a:r>
            <a:endParaRPr lang="id-ID" dirty="0"/>
          </a:p>
          <a:p>
            <a:pPr marL="800100" lvl="0" indent="-342900">
              <a:buFont typeface="+mj-lt"/>
              <a:buAutoNum type="arabicPeriod"/>
            </a:pPr>
            <a:r>
              <a:rPr lang="id-ID" dirty="0"/>
              <a:t>Kebi</a:t>
            </a:r>
            <a:r>
              <a:rPr lang="en-US" dirty="0"/>
              <a:t>d</a:t>
            </a:r>
            <a:r>
              <a:rPr lang="id-ID" dirty="0"/>
              <a:t>anan</a:t>
            </a:r>
            <a:r>
              <a:rPr lang="en-US" dirty="0"/>
              <a:t>;</a:t>
            </a:r>
            <a:endParaRPr lang="id-ID" dirty="0"/>
          </a:p>
          <a:p>
            <a:pPr marL="800100" lvl="0" indent="-342900">
              <a:buFont typeface="+mj-lt"/>
              <a:buAutoNum type="arabicPeriod"/>
            </a:pPr>
            <a:r>
              <a:rPr lang="en-US" dirty="0" err="1"/>
              <a:t>Manajemen</a:t>
            </a:r>
            <a:r>
              <a:rPr lang="id-ID" dirty="0"/>
              <a:t> Komunikasi:</a:t>
            </a:r>
          </a:p>
          <a:p>
            <a:pPr marL="800100" lvl="0" indent="-342900">
              <a:buFont typeface="+mj-lt"/>
              <a:buAutoNum type="arabicPeriod"/>
            </a:pPr>
            <a:r>
              <a:rPr lang="en-US" dirty="0" err="1"/>
              <a:t>Perikanan</a:t>
            </a:r>
            <a:r>
              <a:rPr lang="id-ID" dirty="0"/>
              <a:t>; </a:t>
            </a:r>
          </a:p>
          <a:p>
            <a:pPr marL="800100" lvl="0" indent="-342900">
              <a:buFont typeface="+mj-lt"/>
              <a:buAutoNum type="arabicPeriod"/>
            </a:pPr>
            <a:r>
              <a:rPr lang="id-ID" dirty="0"/>
              <a:t>Peternakan;</a:t>
            </a:r>
          </a:p>
          <a:p>
            <a:pPr marL="800100" lvl="0" indent="-342900">
              <a:buFont typeface="+mj-lt"/>
              <a:buAutoNum type="arabicPeriod"/>
            </a:pPr>
            <a:r>
              <a:rPr lang="id-ID" dirty="0"/>
              <a:t>Ilmu Kelautan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id-ID" dirty="0"/>
          </a:p>
          <a:p>
            <a:pPr marL="800100" lvl="0" indent="-342900">
              <a:buFont typeface="+mj-lt"/>
              <a:buAutoNum type="arabicPeriod"/>
            </a:pPr>
            <a:r>
              <a:rPr lang="id-ID" dirty="0"/>
              <a:t>Administrasi Bisnis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Program Diploma 4 (D-4), </a:t>
            </a:r>
            <a:r>
              <a:rPr lang="en-US" dirty="0" err="1"/>
              <a:t>meliputi</a:t>
            </a:r>
            <a:r>
              <a:rPr lang="en-US" dirty="0"/>
              <a:t> :</a:t>
            </a:r>
            <a:endParaRPr lang="id-ID" dirty="0"/>
          </a:p>
          <a:p>
            <a:pPr marL="800100" lvl="0" indent="-342900">
              <a:buFont typeface="+mj-lt"/>
              <a:buAutoNum type="arabicPeriod"/>
            </a:pPr>
            <a:r>
              <a:rPr lang="en-US" dirty="0" err="1"/>
              <a:t>Kebidanan</a:t>
            </a:r>
            <a:r>
              <a:rPr lang="id-ID" dirty="0"/>
              <a:t>; dan</a:t>
            </a:r>
          </a:p>
          <a:p>
            <a:pPr marL="800100" lvl="0" indent="-342900">
              <a:buFont typeface="+mj-lt"/>
              <a:buAutoNum type="arabicPeriod"/>
            </a:pPr>
            <a:r>
              <a:rPr lang="id-ID" dirty="0"/>
              <a:t>Pariwisata.</a:t>
            </a:r>
          </a:p>
        </p:txBody>
      </p:sp>
    </p:spTree>
    <p:extLst>
      <p:ext uri="{BB962C8B-B14F-4D97-AF65-F5344CB8AC3E}">
        <p14:creationId xmlns:p14="http://schemas.microsoft.com/office/powerpoint/2010/main" val="3258905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: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pPr lvl="0"/>
            <a:r>
              <a:rPr lang="id-ID" sz="3600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PENDIDIKAN KEDINASAN</a:t>
            </a:r>
            <a:endParaRPr lang="id-ID" sz="28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54205910"/>
              </p:ext>
            </p:extLst>
          </p:nvPr>
        </p:nvGraphicFramePr>
        <p:xfrm>
          <a:off x="539552" y="1916832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908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pPr lvl="0"/>
            <a:r>
              <a:rPr lang="id-ID" sz="3600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PROFIL PENDIDIKAN</a:t>
            </a:r>
            <a:endParaRPr lang="id-ID" sz="28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780094"/>
              </p:ext>
            </p:extLst>
          </p:nvPr>
        </p:nvGraphicFramePr>
        <p:xfrm>
          <a:off x="251520" y="2232670"/>
          <a:ext cx="8568953" cy="277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3236"/>
                <a:gridCol w="1645239"/>
                <a:gridCol w="1645239"/>
                <a:gridCol w="1645239"/>
              </a:tblGrid>
              <a:tr h="45529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URAIAN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SEKOLAH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TENAGA PENDIDIK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SISWA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PAUD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5.864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SD / MI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2.994 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39.124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SMP / MTs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1.308 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16.885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SMA / MA / SMK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d-ID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935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10.804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84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5F95A-4F9F-44B6-B2B6-2C306BAF483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3" b="14371"/>
          <a:stretch/>
        </p:blipFill>
        <p:spPr bwMode="auto">
          <a:xfrm>
            <a:off x="-33512" y="0"/>
            <a:ext cx="9177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728192"/>
          </a:xfrm>
        </p:spPr>
        <p:txBody>
          <a:bodyPr>
            <a:noAutofit/>
          </a:bodyPr>
          <a:lstStyle/>
          <a:p>
            <a:r>
              <a:rPr lang="id-ID" sz="6000" dirty="0" smtClean="0">
                <a:latin typeface="Segoe Script" pitchFamily="34" charset="0"/>
              </a:rPr>
              <a:t>Hatur nuhun</a:t>
            </a:r>
            <a:endParaRPr lang="id-ID" sz="60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gradFill>
            <a:gsLst>
              <a:gs pos="0">
                <a:srgbClr val="8488C4">
                  <a:alpha val="65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</a:gradFill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id-I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ea typeface="Tahoma" pitchFamily="34" charset="0"/>
                <a:cs typeface="Tahoma" pitchFamily="34" charset="0"/>
              </a:rPr>
              <a:t>DEMOGRA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  <a:ea typeface="Tahoma" pitchFamily="34" charset="0"/>
                <a:cs typeface="Tahoma" pitchFamily="34" charset="0"/>
              </a:rPr>
              <a:t>FI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362200" y="764704"/>
            <a:ext cx="6553200" cy="1277888"/>
          </a:xfrm>
        </p:spPr>
        <p:txBody>
          <a:bodyPr>
            <a:normAutofit/>
          </a:bodyPr>
          <a:lstStyle/>
          <a:p>
            <a:pPr>
              <a:buClrTx/>
              <a:buNone/>
              <a:defRPr/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JUMLAH PENDUDUK		           </a:t>
            </a:r>
            <a:r>
              <a:rPr lang="id-ID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: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Rockwell"/>
              </a:rPr>
              <a:t>456.500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id-ID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JIWA</a:t>
            </a:r>
            <a:endParaRPr lang="en-US" sz="1800" dirty="0" smtClean="0">
              <a:solidFill>
                <a:schemeClr val="tx2">
                  <a:lumMod val="10000"/>
                </a:schemeClr>
              </a:solidFill>
              <a:latin typeface="Rockwell" pitchFamily="18" charset="0"/>
            </a:endParaRPr>
          </a:p>
          <a:p>
            <a:pPr eaLnBrk="1" hangingPunct="1">
              <a:buClrTx/>
              <a:buFont typeface="Wingdings 2" pitchFamily="18" charset="2"/>
              <a:buNone/>
              <a:defRPr/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LAJU PERTUMBUHAN PENDUDUK</a:t>
            </a:r>
            <a:r>
              <a:rPr lang="id-ID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           </a:t>
            </a:r>
            <a:r>
              <a:rPr lang="id-ID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: </a:t>
            </a:r>
            <a:r>
              <a:rPr lang="id-ID" sz="1800" b="1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0,49 %</a:t>
            </a:r>
            <a:endParaRPr lang="en-US" sz="1800" b="1" dirty="0" smtClean="0">
              <a:solidFill>
                <a:schemeClr val="tx2">
                  <a:lumMod val="10000"/>
                </a:schemeClr>
              </a:solidFill>
              <a:latin typeface="Rockwell" pitchFamily="18" charset="0"/>
            </a:endParaRPr>
          </a:p>
          <a:p>
            <a:pPr marL="82550" indent="-17463" eaLnBrk="1" hangingPunct="1">
              <a:buClrTx/>
              <a:buFont typeface="Wingdings 2" pitchFamily="18" charset="2"/>
              <a:buNone/>
              <a:defRPr/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RATA-RATA KEPADATAN PENDUDUK     </a:t>
            </a:r>
            <a:r>
              <a:rPr lang="id-ID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: </a:t>
            </a:r>
            <a:r>
              <a:rPr lang="id-ID" sz="1800" b="1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452 </a:t>
            </a:r>
            <a:r>
              <a:rPr lang="id-ID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OR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ANG</a:t>
            </a:r>
            <a:r>
              <a:rPr lang="id-ID" sz="1800" dirty="0" smtClean="0">
                <a:solidFill>
                  <a:schemeClr val="tx2">
                    <a:lumMod val="10000"/>
                  </a:schemeClr>
                </a:solidFill>
                <a:latin typeface="Rockwell" pitchFamily="18" charset="0"/>
              </a:rPr>
              <a:t>/KM2</a:t>
            </a:r>
          </a:p>
          <a:p>
            <a:pPr marL="82550" indent="-17463">
              <a:buClrTx/>
              <a:buNone/>
              <a:defRPr/>
            </a:pPr>
            <a:endParaRPr lang="en-US" sz="1800" dirty="0" smtClean="0">
              <a:solidFill>
                <a:srgbClr val="FF0000"/>
              </a:solidFill>
              <a:latin typeface="Rockwell" pitchFamily="18" charset="0"/>
            </a:endParaRPr>
          </a:p>
        </p:txBody>
      </p:sp>
      <p:pic>
        <p:nvPicPr>
          <p:cNvPr id="10246" name="Picture 6" descr="population.jpg"/>
          <p:cNvPicPr>
            <a:picLocks noChangeAspect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6712"/>
            <a:ext cx="2209800" cy="2209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884F9-FBAE-4CA0-B764-149348AD20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18644"/>
              </p:ext>
            </p:extLst>
          </p:nvPr>
        </p:nvGraphicFramePr>
        <p:xfrm>
          <a:off x="3923927" y="2204864"/>
          <a:ext cx="4896544" cy="4274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070787"/>
                <a:gridCol w="1451134"/>
                <a:gridCol w="1006471"/>
              </a:tblGrid>
              <a:tr h="21760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Kelompok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Umur</a:t>
                      </a:r>
                      <a:endParaRPr lang="id-ID" sz="12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2014</a:t>
                      </a:r>
                      <a:endParaRPr lang="id-ID" sz="12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1760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Laki-laki</a:t>
                      </a:r>
                      <a:endParaRPr lang="id-ID" sz="12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Perempuan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0-4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9.2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7.552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16.752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5-9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18.113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18.001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36.114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10-14</a:t>
                      </a:r>
                      <a:endParaRPr lang="id-ID" sz="12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16.191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17.68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33.871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15-19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15.02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14.692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29.712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20-24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12.398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7.914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20.312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25-29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8.029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12.397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20.426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30-34</a:t>
                      </a:r>
                      <a:endParaRPr lang="id-ID" sz="12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15.734</a:t>
                      </a:r>
                      <a:endParaRPr lang="id-ID" sz="12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14.704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30.438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35-39</a:t>
                      </a:r>
                      <a:endParaRPr lang="id-ID" sz="12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12.174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13.911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26.085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40-44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17.603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16.956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34.559</a:t>
                      </a:r>
                      <a:endParaRPr lang="id-ID" sz="12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45-49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15.272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15.71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30.982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50-54</a:t>
                      </a:r>
                      <a:endParaRPr lang="id-ID" sz="12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14.323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17.421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31.744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55-59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12.323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13.548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25.871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60-64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12.198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13.079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25.277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 +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19.127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15.649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34.776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  <a:tr h="21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id-ID" sz="12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197.705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199.214</a:t>
                      </a:r>
                      <a:endParaRPr lang="id-ID" sz="120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396.919</a:t>
                      </a:r>
                      <a:endParaRPr lang="id-ID" sz="12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55367" marR="55367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38430" y="1803112"/>
            <a:ext cx="66229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Jumlah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Penduduk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menurut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Kelompok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Umur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Jenis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Kelamin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Tahun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/>
                <a:ea typeface="Calibri" pitchFamily="34" charset="0"/>
                <a:cs typeface="Times New Roman" pitchFamily="18" charset="0"/>
              </a:rPr>
              <a:t> 2014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256" y="2636912"/>
            <a:ext cx="3474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odal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pembangunan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berupa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SDM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produktif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menjanjikan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 Hal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ini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diindikasikan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oleh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persentase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penduduk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laki-laik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maupun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perempuan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sangat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tinggi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struktur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penduduk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usia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produktif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(15-64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tahun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mencapai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70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persen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total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penduduk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sementara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jumlah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penduduk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usia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belum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produktif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adalah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sebesar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22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persen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saatnya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tumbuh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menjadi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penduduk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usia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produktif</a:t>
            </a:r>
            <a:endParaRPr lang="id-ID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61257" y="2564904"/>
            <a:ext cx="3618655" cy="4042326"/>
          </a:xfrm>
          <a:prstGeom prst="homePlate">
            <a:avLst>
              <a:gd name="adj" fmla="val 113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75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POTENSI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269" name="Rectangle 22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6200" y="6248400"/>
            <a:ext cx="2209800" cy="6096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endParaRPr lang="id-ID" sz="1400" smtClean="0">
              <a:solidFill>
                <a:schemeClr val="bg1"/>
              </a:solidFill>
            </a:endParaRPr>
          </a:p>
        </p:txBody>
      </p:sp>
      <p:pic>
        <p:nvPicPr>
          <p:cNvPr id="12294" name="Picture 13" descr="F:\disbudpar\Locker\My_Data\madasari_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34200" y="4688160"/>
            <a:ext cx="22098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5" name="Picture 15" descr="F:\disbudpar\Locker\My_Data\KARAPYAK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4688160"/>
            <a:ext cx="2363788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6" name="Picture 2" descr="C:\Users\Administrator\Pictures\images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4688160"/>
            <a:ext cx="23622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81000" y="5791200"/>
            <a:ext cx="16002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100" dirty="0">
                <a:solidFill>
                  <a:schemeClr val="accent1">
                    <a:lumMod val="50000"/>
                  </a:schemeClr>
                </a:solidFill>
              </a:rPr>
              <a:t>Pangandaran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7000" y="579120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100" dirty="0">
                <a:solidFill>
                  <a:schemeClr val="accent1">
                    <a:lumMod val="50000"/>
                  </a:schemeClr>
                </a:solidFill>
              </a:rPr>
              <a:t>Green Canyon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579120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100" dirty="0">
                <a:solidFill>
                  <a:schemeClr val="accent1">
                    <a:lumMod val="50000"/>
                  </a:schemeClr>
                </a:solidFill>
              </a:rPr>
              <a:t>Madasari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10400" y="5791200"/>
            <a:ext cx="16002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100" dirty="0">
                <a:solidFill>
                  <a:schemeClr val="accent1">
                    <a:lumMod val="50000"/>
                  </a:schemeClr>
                </a:solidFill>
              </a:rPr>
              <a:t>Karapyak</a:t>
            </a:r>
          </a:p>
        </p:txBody>
      </p:sp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88160"/>
            <a:ext cx="220503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4024691"/>
              </p:ext>
            </p:extLst>
          </p:nvPr>
        </p:nvGraphicFramePr>
        <p:xfrm>
          <a:off x="251520" y="1268760"/>
          <a:ext cx="856895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787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28192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</a:rPr>
              <a:t>PENGEMBANGAN SDM DAN PENDIDIKAN DI KABUPATEN PANGANDARAN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55694863"/>
              </p:ext>
            </p:extLst>
          </p:nvPr>
        </p:nvGraphicFramePr>
        <p:xfrm>
          <a:off x="611560" y="2204864"/>
          <a:ext cx="78488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Oval 25"/>
          <p:cNvSpPr/>
          <p:nvPr/>
        </p:nvSpPr>
        <p:spPr>
          <a:xfrm>
            <a:off x="2195736" y="1700808"/>
            <a:ext cx="475252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00B050"/>
                </a:solidFill>
              </a:rPr>
              <a:t>KESEJAHTERAAN MASYARAKAT</a:t>
            </a:r>
            <a:endParaRPr lang="id-ID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KEBIJAKAN PENGEMBANGAN SDM DAN </a:t>
            </a:r>
            <a:r>
              <a:rPr lang="id-ID" sz="2800" dirty="0"/>
              <a:t>PENDIDIKAN pada RPJMD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7544" y="2132856"/>
            <a:ext cx="2421515" cy="4234413"/>
            <a:chOff x="1558" y="922065"/>
            <a:chExt cx="2421515" cy="4234413"/>
          </a:xfrm>
        </p:grpSpPr>
        <p:sp>
          <p:nvSpPr>
            <p:cNvPr id="11" name="Rectangle 10"/>
            <p:cNvSpPr/>
            <p:nvPr/>
          </p:nvSpPr>
          <p:spPr>
            <a:xfrm>
              <a:off x="1558" y="922065"/>
              <a:ext cx="2421515" cy="42344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1558" y="922065"/>
              <a:ext cx="2421515" cy="423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100" kern="1200" dirty="0" smtClean="0">
                <a:solidFill>
                  <a:schemeClr val="bg1"/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100" kern="1200" dirty="0" smtClean="0">
                  <a:solidFill>
                    <a:srgbClr val="FF0000"/>
                  </a:solidFill>
                </a:rPr>
                <a:t>1. Mewujudkan tata kelola pemerintahan yang akuntabel, bersih dan melayani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100" kern="1200" dirty="0" smtClean="0"/>
                <a:t>2. Mewujudkan penataan ruang yang harmonis dan pengendalian pemanfaatan ruang yang berwawasan lingkungan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100" kern="1200" dirty="0" smtClean="0"/>
                <a:t>3. Menyediakan infrastruktur dan fasilitas yang berkualitas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100" kern="1200" dirty="0" smtClean="0"/>
                <a:t>4. Memperkuat ketahanan nilai-nilai kearifan lokal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100" kern="1200" dirty="0" smtClean="0">
                  <a:solidFill>
                    <a:srgbClr val="FF0000"/>
                  </a:solidFill>
                </a:rPr>
                <a:t>5. Membangun sumberdaya manusia yang mandiri, berkualitas dan berdaya saing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100" kern="1200" dirty="0" smtClean="0"/>
                <a:t>6. Membangun perekonomian yang tangguh, maju, berkeadilan dan berkelanjutan</a:t>
              </a:r>
              <a:endParaRPr lang="id-ID" sz="11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59832" y="2160152"/>
            <a:ext cx="2354886" cy="1009782"/>
            <a:chOff x="1249042" y="3328139"/>
            <a:chExt cx="2354886" cy="1009782"/>
          </a:xfrm>
        </p:grpSpPr>
        <p:sp>
          <p:nvSpPr>
            <p:cNvPr id="14" name="Rectangle 13"/>
            <p:cNvSpPr/>
            <p:nvPr/>
          </p:nvSpPr>
          <p:spPr>
            <a:xfrm>
              <a:off x="1249042" y="3328139"/>
              <a:ext cx="2354886" cy="10097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249042" y="3328139"/>
              <a:ext cx="2354886" cy="1009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400" kern="1200" dirty="0" smtClean="0">
                <a:solidFill>
                  <a:srgbClr val="FF0000"/>
                </a:solidFill>
              </a:endParaRP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400" kern="1200" dirty="0" smtClean="0">
                  <a:solidFill>
                    <a:srgbClr val="FF0000"/>
                  </a:solidFill>
                </a:rPr>
                <a:t>2.  </a:t>
              </a:r>
              <a:r>
                <a:rPr lang="en-US" sz="1400" kern="1200" dirty="0" err="1" smtClean="0">
                  <a:solidFill>
                    <a:srgbClr val="FF0000"/>
                  </a:solidFill>
                </a:rPr>
                <a:t>Meningkatnya</a:t>
              </a:r>
              <a:r>
                <a:rPr lang="en-US" sz="14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kern="1200" dirty="0" err="1" smtClean="0">
                  <a:solidFill>
                    <a:srgbClr val="FF0000"/>
                  </a:solidFill>
                </a:rPr>
                <a:t>kapasitas</a:t>
              </a:r>
              <a:r>
                <a:rPr lang="en-US" sz="1400" kern="1200" dirty="0" smtClean="0">
                  <a:solidFill>
                    <a:srgbClr val="FF0000"/>
                  </a:solidFill>
                </a:rPr>
                <a:t>  </a:t>
              </a:r>
              <a:r>
                <a:rPr lang="en-US" sz="1400" kern="1200" dirty="0" err="1" smtClean="0">
                  <a:solidFill>
                    <a:srgbClr val="FF0000"/>
                  </a:solidFill>
                </a:rPr>
                <a:t>Aparatur</a:t>
              </a:r>
              <a:r>
                <a:rPr lang="en-US" sz="14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kern="1200" dirty="0" err="1" smtClean="0">
                  <a:solidFill>
                    <a:srgbClr val="FF0000"/>
                  </a:solidFill>
                </a:rPr>
                <a:t>Pemerintah</a:t>
              </a:r>
              <a:endParaRPr lang="id-ID" sz="1400" kern="1200" dirty="0" smtClean="0">
                <a:solidFill>
                  <a:srgbClr val="FF0000"/>
                </a:solidFill>
              </a:endParaRP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400" kern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5958" y="2132856"/>
            <a:ext cx="3117235" cy="1224136"/>
            <a:chOff x="4734196" y="1355796"/>
            <a:chExt cx="3327557" cy="1520905"/>
          </a:xfrm>
        </p:grpSpPr>
        <p:sp>
          <p:nvSpPr>
            <p:cNvPr id="17" name="Rectangle 16"/>
            <p:cNvSpPr/>
            <p:nvPr/>
          </p:nvSpPr>
          <p:spPr>
            <a:xfrm>
              <a:off x="4734196" y="1355797"/>
              <a:ext cx="3327557" cy="151216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734196" y="1355796"/>
              <a:ext cx="3327557" cy="1520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rgbClr val="FF0000"/>
                  </a:solidFill>
                </a:rPr>
                <a:t>Meningkatnya</a:t>
              </a:r>
              <a:r>
                <a:rPr lang="en-US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kern="1200" dirty="0" err="1" smtClean="0">
                  <a:solidFill>
                    <a:srgbClr val="FF0000"/>
                  </a:solidFill>
                </a:rPr>
                <a:t>kapasitas</a:t>
              </a:r>
              <a:r>
                <a:rPr lang="en-US" kern="1200" dirty="0" smtClean="0">
                  <a:solidFill>
                    <a:srgbClr val="FF0000"/>
                  </a:solidFill>
                </a:rPr>
                <a:t>  </a:t>
              </a:r>
              <a:r>
                <a:rPr lang="en-US" kern="1200" dirty="0" err="1" smtClean="0">
                  <a:solidFill>
                    <a:srgbClr val="FF0000"/>
                  </a:solidFill>
                </a:rPr>
                <a:t>Aparatur</a:t>
              </a:r>
              <a:r>
                <a:rPr lang="en-US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kern="1200" dirty="0" err="1" smtClean="0">
                  <a:solidFill>
                    <a:srgbClr val="FF0000"/>
                  </a:solidFill>
                </a:rPr>
                <a:t>Pemerintah</a:t>
              </a:r>
              <a:endParaRPr lang="id-ID" kern="1200" dirty="0" smtClean="0">
                <a:solidFill>
                  <a:srgbClr val="FF0000"/>
                </a:solidFill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rgbClr val="FF0000"/>
                  </a:solidFill>
                </a:rPr>
                <a:t>Meningkatnya</a:t>
              </a:r>
              <a:r>
                <a:rPr lang="en-US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kern="1200" dirty="0" err="1" smtClean="0">
                  <a:solidFill>
                    <a:srgbClr val="FF0000"/>
                  </a:solidFill>
                </a:rPr>
                <a:t>akses</a:t>
              </a:r>
              <a:r>
                <a:rPr lang="en-US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kern="1200" dirty="0" err="1" smtClean="0">
                  <a:solidFill>
                    <a:srgbClr val="FF0000"/>
                  </a:solidFill>
                </a:rPr>
                <a:t>pendidikan</a:t>
              </a:r>
              <a:endParaRPr lang="id-ID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9832" y="4877873"/>
            <a:ext cx="2354886" cy="1215423"/>
            <a:chOff x="1249042" y="3328139"/>
            <a:chExt cx="2183968" cy="1009782"/>
          </a:xfrm>
        </p:grpSpPr>
        <p:sp>
          <p:nvSpPr>
            <p:cNvPr id="20" name="Rectangle 19"/>
            <p:cNvSpPr/>
            <p:nvPr/>
          </p:nvSpPr>
          <p:spPr>
            <a:xfrm>
              <a:off x="1249042" y="3328139"/>
              <a:ext cx="2183968" cy="10097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249042" y="3328139"/>
              <a:ext cx="2183968" cy="1009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342900" lvl="0" indent="-34290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n-US" sz="1400" kern="1200" dirty="0" err="1" smtClean="0">
                  <a:solidFill>
                    <a:srgbClr val="FF0000"/>
                  </a:solidFill>
                </a:rPr>
                <a:t>Mewujudkan</a:t>
              </a:r>
              <a:r>
                <a:rPr lang="en-US" sz="14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kern="1200" dirty="0" err="1" smtClean="0">
                  <a:solidFill>
                    <a:srgbClr val="FF0000"/>
                  </a:solidFill>
                </a:rPr>
                <a:t>Pendidikan</a:t>
              </a:r>
              <a:r>
                <a:rPr lang="en-US" sz="1400" kern="1200" dirty="0" smtClean="0">
                  <a:solidFill>
                    <a:srgbClr val="FF0000"/>
                  </a:solidFill>
                </a:rPr>
                <a:t> yang </a:t>
              </a:r>
              <a:r>
                <a:rPr lang="en-US" sz="1400" kern="1200" dirty="0" err="1" smtClean="0">
                  <a:solidFill>
                    <a:srgbClr val="FF0000"/>
                  </a:solidFill>
                </a:rPr>
                <a:t>merata</a:t>
              </a:r>
              <a:r>
                <a:rPr lang="en-US" sz="1400" kern="1200" dirty="0" smtClean="0">
                  <a:solidFill>
                    <a:srgbClr val="FF0000"/>
                  </a:solidFill>
                </a:rPr>
                <a:t>, </a:t>
              </a:r>
              <a:r>
                <a:rPr lang="en-US" sz="1400" kern="1200" dirty="0" err="1" smtClean="0">
                  <a:solidFill>
                    <a:srgbClr val="FF0000"/>
                  </a:solidFill>
                </a:rPr>
                <a:t>unggul</a:t>
              </a:r>
              <a:r>
                <a:rPr lang="en-US" sz="1400" kern="1200" dirty="0" smtClean="0">
                  <a:solidFill>
                    <a:srgbClr val="FF0000"/>
                  </a:solidFill>
                </a:rPr>
                <a:t>, </a:t>
              </a:r>
              <a:r>
                <a:rPr lang="en-US" sz="1400" kern="1200" dirty="0" err="1" smtClean="0">
                  <a:solidFill>
                    <a:srgbClr val="FF0000"/>
                  </a:solidFill>
                </a:rPr>
                <a:t>terjangkau</a:t>
              </a:r>
              <a:r>
                <a:rPr lang="en-US" sz="14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kern="1200" dirty="0" err="1" smtClean="0">
                  <a:solidFill>
                    <a:srgbClr val="FF0000"/>
                  </a:solidFill>
                </a:rPr>
                <a:t>dan</a:t>
              </a:r>
              <a:r>
                <a:rPr lang="en-US" sz="14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kern="1200" dirty="0" err="1" smtClean="0">
                  <a:solidFill>
                    <a:srgbClr val="FF0000"/>
                  </a:solidFill>
                </a:rPr>
                <a:t>terbuka</a:t>
              </a:r>
              <a:endParaRPr lang="id-ID" sz="1400" kern="1200" dirty="0" smtClean="0">
                <a:solidFill>
                  <a:srgbClr val="FF0000"/>
                </a:solidFill>
              </a:endParaRPr>
            </a:p>
            <a:p>
              <a:pPr marL="342900" lvl="0" indent="-34290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endParaRPr lang="id-ID" sz="1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95958" y="3501008"/>
            <a:ext cx="3117236" cy="3150927"/>
            <a:chOff x="4734196" y="1355796"/>
            <a:chExt cx="3327557" cy="3366951"/>
          </a:xfrm>
        </p:grpSpPr>
        <p:sp>
          <p:nvSpPr>
            <p:cNvPr id="24" name="Rectangle 23"/>
            <p:cNvSpPr/>
            <p:nvPr/>
          </p:nvSpPr>
          <p:spPr>
            <a:xfrm>
              <a:off x="4734196" y="1355796"/>
              <a:ext cx="3327557" cy="336695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734196" y="1355796"/>
              <a:ext cx="3327557" cy="3366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358775" lvl="0" indent="-358775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n-US" sz="2000" kern="1200" dirty="0" err="1" smtClean="0">
                  <a:solidFill>
                    <a:srgbClr val="FF0000"/>
                  </a:solidFill>
                </a:rPr>
                <a:t>Meningkatnya</a:t>
              </a:r>
              <a:r>
                <a:rPr lang="en-US" sz="20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FF0000"/>
                  </a:solidFill>
                </a:rPr>
                <a:t>akses</a:t>
              </a:r>
              <a:r>
                <a:rPr lang="en-US" sz="20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FF0000"/>
                  </a:solidFill>
                </a:rPr>
                <a:t>pendidikan</a:t>
              </a:r>
              <a:endParaRPr lang="id-ID" sz="2000" kern="1200" dirty="0" smtClean="0">
                <a:solidFill>
                  <a:srgbClr val="FF0000"/>
                </a:solidFill>
              </a:endParaRPr>
            </a:p>
            <a:p>
              <a:pPr marL="358775" lvl="0" indent="-358775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n-US" sz="2000" dirty="0" err="1">
                  <a:solidFill>
                    <a:srgbClr val="FF0000"/>
                  </a:solidFill>
                </a:rPr>
                <a:t>Meningkatnya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kualitas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pendidikan</a:t>
              </a:r>
              <a:endParaRPr lang="id-ID" sz="2000" dirty="0">
                <a:solidFill>
                  <a:srgbClr val="FF0000"/>
                </a:solidFill>
              </a:endParaRPr>
            </a:p>
            <a:p>
              <a:pPr marL="358775" lvl="0" indent="-358775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n-US" sz="2000" dirty="0" err="1">
                  <a:solidFill>
                    <a:srgbClr val="FF0000"/>
                  </a:solidFill>
                </a:rPr>
                <a:t>Meningkatnya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budaya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dan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minat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baca</a:t>
              </a:r>
              <a:endParaRPr lang="id-ID" sz="2000" kern="1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2889059" y="2744924"/>
            <a:ext cx="17077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14718" y="2744924"/>
            <a:ext cx="38124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97147" y="5476422"/>
            <a:ext cx="17077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14718" y="5450932"/>
            <a:ext cx="38124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98181" y="1563181"/>
            <a:ext cx="2160240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00B050"/>
                </a:solidFill>
              </a:rPr>
              <a:t>MISI</a:t>
            </a:r>
            <a:endParaRPr lang="id-ID" sz="2000" dirty="0">
              <a:solidFill>
                <a:srgbClr val="00B05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170542" y="1563181"/>
            <a:ext cx="2160240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00B050"/>
                </a:solidFill>
              </a:rPr>
              <a:t>TUJUAN</a:t>
            </a:r>
            <a:endParaRPr lang="id-ID" sz="2000" dirty="0">
              <a:solidFill>
                <a:srgbClr val="00B05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74455" y="1556995"/>
            <a:ext cx="2160240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00B050"/>
                </a:solidFill>
              </a:rPr>
              <a:t>SASARAN</a:t>
            </a:r>
            <a:endParaRPr lang="id-ID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10000"/>
              </p:ext>
            </p:extLst>
          </p:nvPr>
        </p:nvGraphicFramePr>
        <p:xfrm>
          <a:off x="323528" y="1988839"/>
          <a:ext cx="8352927" cy="4280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016"/>
                <a:gridCol w="1685912"/>
                <a:gridCol w="1609279"/>
                <a:gridCol w="3601720"/>
              </a:tblGrid>
              <a:tr h="809232">
                <a:tc rowSpan="5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Meningkatnya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Kapasitas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Aparatur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Pemerintah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/>
                </a:tc>
                <a:tc rowSpan="5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>
                          <a:effectLst/>
                        </a:rPr>
                        <a:t>C</a:t>
                      </a:r>
                      <a:r>
                        <a:rPr lang="en-US" sz="1600" dirty="0" err="1">
                          <a:effectLst/>
                        </a:rPr>
                        <a:t>apacity</a:t>
                      </a:r>
                      <a:r>
                        <a:rPr lang="en-US" sz="1600" dirty="0">
                          <a:effectLst/>
                        </a:rPr>
                        <a:t> Building </a:t>
                      </a:r>
                      <a:r>
                        <a:rPr lang="en-US" sz="1600" dirty="0" err="1">
                          <a:effectLst/>
                        </a:rPr>
                        <a:t>bagi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Sumberdaya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Aparatur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/>
                </a:tc>
                <a:tc rowSpan="5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>
                          <a:effectLst/>
                        </a:rPr>
                        <a:t>Penguatan Kapasitas Aparatur</a:t>
                      </a:r>
                      <a:r>
                        <a:rPr lang="en-GB" sz="1600" dirty="0">
                          <a:effectLst/>
                        </a:rPr>
                        <a:t>;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Program </a:t>
                      </a:r>
                      <a:r>
                        <a:rPr lang="en-US" sz="1600" dirty="0" err="1">
                          <a:effectLst/>
                        </a:rPr>
                        <a:t>Peningkatan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Kapasitas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Sumber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Aparatur</a:t>
                      </a:r>
                      <a:r>
                        <a:rPr lang="en-US" sz="1600" dirty="0">
                          <a:effectLst/>
                        </a:rPr>
                        <a:t>;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/>
                </a:tc>
              </a:tr>
              <a:tr h="80923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8775" lvl="0" indent="-3587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</a:rPr>
                        <a:t>2.     Program </a:t>
                      </a:r>
                      <a:r>
                        <a:rPr lang="id-ID" sz="1600" dirty="0">
                          <a:effectLst/>
                        </a:rPr>
                        <a:t>Peningkatan Kapasitas Kelembagaan Perencanaan Pembangunan Daerah</a:t>
                      </a:r>
                      <a:r>
                        <a:rPr lang="en-GB" sz="1600" dirty="0">
                          <a:effectLst/>
                        </a:rPr>
                        <a:t>;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/>
                </a:tc>
              </a:tr>
              <a:tr h="60692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</a:rPr>
                        <a:t>3.     </a:t>
                      </a:r>
                      <a:r>
                        <a:rPr lang="en-US" sz="1600" dirty="0" smtClean="0">
                          <a:effectLst/>
                        </a:rPr>
                        <a:t>Program </a:t>
                      </a:r>
                      <a:r>
                        <a:rPr lang="en-US" sz="1600" dirty="0" err="1">
                          <a:effectLst/>
                        </a:rPr>
                        <a:t>Pendidikan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Kedinasan</a:t>
                      </a:r>
                      <a:r>
                        <a:rPr lang="en-US" sz="1600" dirty="0">
                          <a:effectLst/>
                        </a:rPr>
                        <a:t>;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/>
                </a:tc>
              </a:tr>
              <a:tr h="80923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8775" lvl="0" indent="-3587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</a:rPr>
                        <a:t>4.    </a:t>
                      </a:r>
                      <a:r>
                        <a:rPr lang="en-US" sz="1600" dirty="0" smtClean="0">
                          <a:effectLst/>
                        </a:rPr>
                        <a:t>Program </a:t>
                      </a:r>
                      <a:r>
                        <a:rPr lang="en-US" sz="1600" dirty="0" err="1">
                          <a:effectLst/>
                        </a:rPr>
                        <a:t>Pembinaan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Pengembangan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Aparatur</a:t>
                      </a:r>
                      <a:r>
                        <a:rPr lang="en-US" sz="1600" dirty="0">
                          <a:effectLst/>
                        </a:rPr>
                        <a:t>;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/>
                </a:tc>
              </a:tr>
              <a:tr h="12138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8775" lvl="0" indent="-3587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</a:rPr>
                        <a:t>5.     </a:t>
                      </a:r>
                      <a:r>
                        <a:rPr lang="en-US" sz="1600" dirty="0" smtClean="0">
                          <a:effectLst/>
                        </a:rPr>
                        <a:t>Program </a:t>
                      </a:r>
                      <a:r>
                        <a:rPr lang="en-US" sz="1600" dirty="0" err="1">
                          <a:effectLst/>
                        </a:rPr>
                        <a:t>Peningkatan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Profesionalisme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Tenaga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Pemeriksa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Aparatur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Pengawasan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id-ID" sz="20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56270" marR="56270" marT="0" marB="0"/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609600" y="293005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dirty="0" smtClean="0"/>
              <a:t>KEBIJAKAN PENGEMBANGAN SDM DAN PENDIDIKAN pada RPJMD (PNS)</a:t>
            </a:r>
            <a:endParaRPr lang="id-ID" sz="2800" dirty="0"/>
          </a:p>
        </p:txBody>
      </p:sp>
      <p:sp>
        <p:nvSpPr>
          <p:cNvPr id="8" name="Oval 7"/>
          <p:cNvSpPr/>
          <p:nvPr/>
        </p:nvSpPr>
        <p:spPr>
          <a:xfrm>
            <a:off x="755576" y="1545732"/>
            <a:ext cx="1368152" cy="3710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B050"/>
                </a:solidFill>
              </a:rPr>
              <a:t>SASARAN</a:t>
            </a:r>
            <a:endParaRPr lang="id-ID" sz="1600" dirty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76128" y="1545733"/>
            <a:ext cx="1368152" cy="3710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B050"/>
                </a:solidFill>
              </a:rPr>
              <a:t>STRATEGI</a:t>
            </a:r>
            <a:endParaRPr lang="id-ID" sz="1600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96680" y="1412777"/>
            <a:ext cx="1368152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rgbClr val="00B050"/>
                </a:solidFill>
              </a:rPr>
              <a:t>ARAH KEBIJAKAN</a:t>
            </a:r>
            <a:endParaRPr lang="id-ID" sz="1400" dirty="0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17232" y="1545734"/>
            <a:ext cx="1559024" cy="3710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B050"/>
                </a:solidFill>
              </a:rPr>
              <a:t>PROGRAM</a:t>
            </a:r>
            <a:endParaRPr lang="id-ID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9600" y="293005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dirty="0" smtClean="0"/>
              <a:t>KEBIJAKAN PENGEMBANGAN SDM DAN PENDIDIKAN pada RPJMD (UMUM)</a:t>
            </a:r>
            <a:endParaRPr lang="id-ID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48038"/>
              </p:ext>
            </p:extLst>
          </p:nvPr>
        </p:nvGraphicFramePr>
        <p:xfrm>
          <a:off x="323527" y="2060848"/>
          <a:ext cx="8515672" cy="4584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3"/>
                <a:gridCol w="1728192"/>
                <a:gridCol w="1512168"/>
                <a:gridCol w="3547119"/>
              </a:tblGrid>
              <a:tr h="283387">
                <a:tc rowSpan="5">
                  <a:txBody>
                    <a:bodyPr/>
                    <a:lstStyle/>
                    <a:p>
                      <a:pPr marL="0" marR="51435" lvl="0" indent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err="1">
                          <a:effectLst/>
                        </a:rPr>
                        <a:t>Meningkatnya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akses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pendidikan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  <a:tc rowSpan="4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err="1">
                          <a:effectLst/>
                        </a:rPr>
                        <a:t>Meningkatkan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cakupan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layanan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pendidikan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  <a:tc rowSpan="4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err="1">
                          <a:effectLst/>
                        </a:rPr>
                        <a:t>Menuntaskan</a:t>
                      </a:r>
                      <a:r>
                        <a:rPr lang="en-US" sz="1100" dirty="0">
                          <a:effectLst/>
                        </a:rPr>
                        <a:t> program </a:t>
                      </a:r>
                      <a:r>
                        <a:rPr lang="en-US" sz="1100" dirty="0" err="1">
                          <a:effectLst/>
                        </a:rPr>
                        <a:t>pe</a:t>
                      </a:r>
                      <a:r>
                        <a:rPr lang="id-ID" sz="1100" dirty="0">
                          <a:effectLst/>
                        </a:rPr>
                        <a:t>n</a:t>
                      </a:r>
                      <a:r>
                        <a:rPr lang="en-US" sz="1100" dirty="0" err="1">
                          <a:effectLst/>
                        </a:rPr>
                        <a:t>didikan</a:t>
                      </a:r>
                      <a:r>
                        <a:rPr lang="en-US" sz="1100" dirty="0">
                          <a:effectLst/>
                        </a:rPr>
                        <a:t>  12 </a:t>
                      </a:r>
                      <a:r>
                        <a:rPr lang="en-US" sz="1100" dirty="0" err="1">
                          <a:effectLst/>
                        </a:rPr>
                        <a:t>tahun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  <a:tc>
                  <a:txBody>
                    <a:bodyPr/>
                    <a:lstStyle/>
                    <a:p>
                      <a:pPr marL="201295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Program pendidikan anak usia dini (PAUD);</a:t>
                      </a:r>
                      <a:endParaRPr lang="id-ID" sz="140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</a:tr>
              <a:tr h="28338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1295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 </a:t>
                      </a:r>
                      <a:r>
                        <a:rPr lang="en-US" sz="1100" dirty="0" err="1">
                          <a:effectLst/>
                        </a:rPr>
                        <a:t>wajib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pendidikan</a:t>
                      </a:r>
                      <a:r>
                        <a:rPr lang="en-US" sz="1100" dirty="0">
                          <a:effectLst/>
                        </a:rPr>
                        <a:t> 9 </a:t>
                      </a:r>
                      <a:r>
                        <a:rPr lang="en-US" sz="1100" dirty="0" err="1">
                          <a:effectLst/>
                        </a:rPr>
                        <a:t>tahun</a:t>
                      </a:r>
                      <a:r>
                        <a:rPr lang="en-US" sz="1100" dirty="0">
                          <a:effectLst/>
                        </a:rPr>
                        <a:t>;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</a:tr>
              <a:tr h="28338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1295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Program pendidikan menengah;</a:t>
                      </a:r>
                      <a:endParaRPr lang="id-ID" sz="140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</a:tr>
              <a:tr h="28338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1295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pendidikan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dasar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 12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Tahun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 gratis;</a:t>
                      </a:r>
                      <a:endParaRPr lang="id-ID" sz="1400" dirty="0">
                        <a:solidFill>
                          <a:srgbClr val="FF0000"/>
                        </a:solidFill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</a:tr>
              <a:tr h="42507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err="1">
                          <a:effectLst/>
                        </a:rPr>
                        <a:t>Memperkuat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kemitraan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dalam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dunia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pendidikan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err="1">
                          <a:effectLst/>
                        </a:rPr>
                        <a:t>Mengembangkan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kemitraan</a:t>
                      </a:r>
                      <a:r>
                        <a:rPr lang="en-US" sz="1100" dirty="0">
                          <a:effectLst/>
                        </a:rPr>
                        <a:t> di </a:t>
                      </a:r>
                      <a:r>
                        <a:rPr lang="en-US" sz="1100" dirty="0" err="1">
                          <a:effectLst/>
                        </a:rPr>
                        <a:t>bidang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pendidikan</a:t>
                      </a:r>
                      <a:endParaRPr lang="id-ID" sz="11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id-ID" sz="105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  <a:tc>
                  <a:txBody>
                    <a:bodyPr/>
                    <a:lstStyle/>
                    <a:p>
                      <a:pPr marL="201295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 </a:t>
                      </a:r>
                      <a:r>
                        <a:rPr lang="en-US" sz="1100" dirty="0" err="1">
                          <a:effectLst/>
                        </a:rPr>
                        <a:t>pendidikan</a:t>
                      </a:r>
                      <a:r>
                        <a:rPr lang="en-US" sz="1100" dirty="0">
                          <a:effectLst/>
                        </a:rPr>
                        <a:t> non formal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</a:tr>
              <a:tr h="425079">
                <a:tc rowSpan="3">
                  <a:txBody>
                    <a:bodyPr/>
                    <a:lstStyle/>
                    <a:p>
                      <a:pPr marL="0" marR="51435" lvl="0" indent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err="1">
                          <a:effectLst/>
                        </a:rPr>
                        <a:t>Meningkatnya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kualitas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pendidikan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  <a:tc rowSpan="3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100" dirty="0">
                          <a:effectLst/>
                        </a:rPr>
                        <a:t>M</a:t>
                      </a:r>
                      <a:r>
                        <a:rPr lang="en-US" sz="1100" dirty="0" err="1">
                          <a:effectLst/>
                        </a:rPr>
                        <a:t>eningkatkan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mutu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manajemen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pendidikan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  <a:tc rowSpan="3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err="1">
                          <a:effectLst/>
                        </a:rPr>
                        <a:t>Mengembangkan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sistem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penyelenggaraan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pendidikan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</a:rPr>
                        <a:t>Program </a:t>
                      </a:r>
                      <a:r>
                        <a:rPr lang="en-US" sz="1100" dirty="0" err="1">
                          <a:effectLst/>
                        </a:rPr>
                        <a:t>manajeman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pelayanan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pendidikan</a:t>
                      </a:r>
                      <a:r>
                        <a:rPr lang="en-US" sz="1100" dirty="0">
                          <a:effectLst/>
                        </a:rPr>
                        <a:t>;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</a:tr>
              <a:tr h="56305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Pengembangan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Pendidikan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 Agama Islam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Untuk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Semua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Anak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Didik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;</a:t>
                      </a:r>
                      <a:endParaRPr lang="id-ID" sz="1400" dirty="0">
                        <a:solidFill>
                          <a:srgbClr val="FF0000"/>
                        </a:solidFill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</a:tr>
              <a:tr h="56677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</a:rPr>
                        <a:t>Program </a:t>
                      </a:r>
                      <a:r>
                        <a:rPr lang="en-US" sz="1100" dirty="0" err="1">
                          <a:effectLst/>
                        </a:rPr>
                        <a:t>Peningkatan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Mutu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Pendidik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Tenaga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Kependidikan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</a:tr>
              <a:tr h="566772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Meningkatkan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budaya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minat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baca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err="1">
                          <a:effectLst/>
                        </a:rPr>
                        <a:t>Meningkatkan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akses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masyarakat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terhadap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perpustakaan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err="1">
                          <a:effectLst/>
                        </a:rPr>
                        <a:t>Meningkatkan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ketersediaan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informasi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sarana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prasarana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perpustakaan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 </a:t>
                      </a:r>
                      <a:r>
                        <a:rPr lang="en-US" sz="1100" dirty="0" err="1">
                          <a:effectLst/>
                        </a:rPr>
                        <a:t>peningkatan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kualitas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pelayanan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informasi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perpustakaan</a:t>
                      </a:r>
                      <a:r>
                        <a:rPr lang="id-ID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dan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budaya</a:t>
                      </a:r>
                      <a:r>
                        <a:rPr lang="en-US" sz="1100" dirty="0">
                          <a:effectLst/>
                        </a:rPr>
                        <a:t>;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</a:tr>
              <a:tr h="56677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 </a:t>
                      </a:r>
                      <a:r>
                        <a:rPr lang="en-US" sz="1100" dirty="0" err="1">
                          <a:effectLst/>
                        </a:rPr>
                        <a:t>Pengembangan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Budaya</a:t>
                      </a:r>
                      <a:r>
                        <a:rPr lang="en-US" sz="1100" dirty="0">
                          <a:effectLst/>
                        </a:rPr>
                        <a:t> Baca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Pembinaan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Perpustakaan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id-ID" sz="1400" dirty="0">
                        <a:effectLst/>
                        <a:latin typeface="Arial Narrow"/>
                        <a:ea typeface="Times New Roman"/>
                        <a:cs typeface="Tahoma"/>
                      </a:endParaRPr>
                    </a:p>
                  </a:txBody>
                  <a:tcPr marL="43564" marR="43564" marT="0" marB="0"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39552" y="1545732"/>
            <a:ext cx="1368152" cy="3710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B050"/>
                </a:solidFill>
              </a:rPr>
              <a:t>SASARAN</a:t>
            </a:r>
            <a:endParaRPr lang="id-ID" sz="1600" dirty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76128" y="1545733"/>
            <a:ext cx="1368152" cy="3710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B050"/>
                </a:solidFill>
              </a:rPr>
              <a:t>STRATEGI</a:t>
            </a:r>
            <a:endParaRPr lang="id-ID" sz="1600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96680" y="1412777"/>
            <a:ext cx="1368152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rgbClr val="00B050"/>
                </a:solidFill>
              </a:rPr>
              <a:t>ARAH KEBIJAKAN</a:t>
            </a:r>
            <a:endParaRPr lang="id-ID" sz="1400" dirty="0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17232" y="1545734"/>
            <a:ext cx="1559024" cy="3710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B050"/>
                </a:solidFill>
              </a:rPr>
              <a:t>PROGRAM</a:t>
            </a:r>
            <a:endParaRPr lang="id-ID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1075</TotalTime>
  <Words>1994</Words>
  <Application>Microsoft Office PowerPoint</Application>
  <PresentationFormat>On-screen Show (4:3)</PresentationFormat>
  <Paragraphs>412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Waveform</vt:lpstr>
      <vt:lpstr>PowerPoint Presentation</vt:lpstr>
      <vt:lpstr>Selayang Pandang Pangandaran</vt:lpstr>
      <vt:lpstr>GEOGRAFI</vt:lpstr>
      <vt:lpstr>DEMOGRAFI</vt:lpstr>
      <vt:lpstr>POTENSI </vt:lpstr>
      <vt:lpstr>PENGEMBANGAN SDM DAN PENDIDIKAN DI KABUPATEN PANGANDARAN</vt:lpstr>
      <vt:lpstr>KEBIJAKAN PENGEMBANGAN SDM DAN PENDIDIKAN pada RPJMD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PRIORITAS / UNGGULAN PENGEMBANGAN SDM DAN PENDIDIKAN DI KABUPATEN PANGANDAR</vt:lpstr>
      <vt:lpstr>PROGRAM PRIORITAS / UNGGULAN PENGEMBANGAN SDM DAN PENDIDIKAN</vt:lpstr>
      <vt:lpstr>PANGANDARAN KERTAWIYATA</vt:lpstr>
      <vt:lpstr>Implementasi Pendidikan Karakter</vt:lpstr>
      <vt:lpstr>Pendidikan Karakter</vt:lpstr>
      <vt:lpstr>Pendidikan Keagamaan</vt:lpstr>
      <vt:lpstr>Pendidikan Kebudayaan (1)</vt:lpstr>
      <vt:lpstr>Pendidikan Kebudayaan (2)</vt:lpstr>
      <vt:lpstr>Pendidikan Kebudayaan (3)</vt:lpstr>
      <vt:lpstr>Pendidikan Kebudayaan (4)</vt:lpstr>
      <vt:lpstr>Pendidikan Kepramukaan (1)</vt:lpstr>
      <vt:lpstr>Pendidikan Kepramukaan (2)</vt:lpstr>
      <vt:lpstr>Pendidikan Kepramukaan (3)</vt:lpstr>
      <vt:lpstr>Pendidikan Kepramukaan (4)</vt:lpstr>
      <vt:lpstr>PANGANDARAN MENGAJI (1)</vt:lpstr>
      <vt:lpstr>PANGANDARAN MENGAJI (2)</vt:lpstr>
      <vt:lpstr>KERJASAMA DENGAN UNPAD</vt:lpstr>
      <vt:lpstr>KERJASAMA DENGAN UNPAD</vt:lpstr>
      <vt:lpstr>PENDIDIKAN KEDINASAN</vt:lpstr>
      <vt:lpstr>PROFIL PENDIDIKAN</vt:lpstr>
      <vt:lpstr>Hatur nuhun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SDM DAN PENDIDIKAN DI KABUPATEN PANGANDARAN</dc:title>
  <dc:creator>Kasubag Program</dc:creator>
  <cp:lastModifiedBy>Sekda Pangandaran</cp:lastModifiedBy>
  <cp:revision>51</cp:revision>
  <cp:lastPrinted>2016-09-15T08:49:46Z</cp:lastPrinted>
  <dcterms:created xsi:type="dcterms:W3CDTF">2016-09-14T03:12:32Z</dcterms:created>
  <dcterms:modified xsi:type="dcterms:W3CDTF">2016-09-15T08:52:22Z</dcterms:modified>
</cp:coreProperties>
</file>