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2" d="100"/>
          <a:sy n="72" d="100"/>
        </p:scale>
        <p:origin x="53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EFAF23-EDB9-42AB-AF07-EA45951088D5}" type="datetimeFigureOut">
              <a:rPr lang="en-US" smtClean="0"/>
              <a:t>3/29/2016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3D24C9-193A-4E6D-B8B3-AE9B453CBD64}" type="slidenum">
              <a:rPr lang="en-US" smtClean="0"/>
              <a:t>‹#›</a:t>
            </a:fld>
            <a:endParaRPr lang="en-US"/>
          </a:p>
        </p:txBody>
      </p:sp>
    </p:spTree>
    <p:extLst>
      <p:ext uri="{BB962C8B-B14F-4D97-AF65-F5344CB8AC3E}">
        <p14:creationId xmlns:p14="http://schemas.microsoft.com/office/powerpoint/2010/main" val="2933169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9B9EAA-FB4F-4A22-ACF6-2A24CD70CA79}" type="datetimeFigureOut">
              <a:rPr lang="en-US" smtClean="0"/>
              <a:t>3/29/2016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21EA6F-8080-412F-8481-56DD9D0C5296}" type="slidenum">
              <a:rPr lang="en-US" smtClean="0"/>
              <a:t>‹#›</a:t>
            </a:fld>
            <a:endParaRPr lang="en-US"/>
          </a:p>
        </p:txBody>
      </p:sp>
    </p:spTree>
    <p:extLst>
      <p:ext uri="{BB962C8B-B14F-4D97-AF65-F5344CB8AC3E}">
        <p14:creationId xmlns:p14="http://schemas.microsoft.com/office/powerpoint/2010/main" val="535228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21EA6F-8080-412F-8481-56DD9D0C5296}" type="slidenum">
              <a:rPr lang="en-US" smtClean="0"/>
              <a:t>7</a:t>
            </a:fld>
            <a:endParaRPr lang="en-US"/>
          </a:p>
        </p:txBody>
      </p:sp>
    </p:spTree>
    <p:extLst>
      <p:ext uri="{BB962C8B-B14F-4D97-AF65-F5344CB8AC3E}">
        <p14:creationId xmlns:p14="http://schemas.microsoft.com/office/powerpoint/2010/main" val="2305313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1809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58655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07501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12145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86676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02013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14483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7667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5699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49717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2727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3007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98463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11835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1825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55771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3/29/2016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616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3/29/2016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9746579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2030" y="1455311"/>
            <a:ext cx="8791575" cy="1271685"/>
          </a:xfrm>
        </p:spPr>
        <p:txBody>
          <a:bodyPr>
            <a:normAutofit fontScale="90000"/>
          </a:bodyPr>
          <a:lstStyle/>
          <a:p>
            <a:pPr algn="ctr"/>
            <a:r>
              <a:rPr lang="id-ID" b="1" dirty="0" smtClean="0"/>
              <a:t>LHKPN</a:t>
            </a:r>
            <a:r>
              <a:rPr lang="en-US" dirty="0" smtClean="0"/>
              <a:t/>
            </a:r>
            <a:br>
              <a:rPr lang="en-US" dirty="0" smtClean="0"/>
            </a:br>
            <a:r>
              <a:rPr lang="en-US" sz="2000" dirty="0" smtClean="0"/>
              <a:t>DI LINGKUNGAN KEMENRISTEKDIKTI</a:t>
            </a:r>
            <a:endParaRPr lang="id-ID" dirty="0"/>
          </a:p>
        </p:txBody>
      </p:sp>
      <p:sp>
        <p:nvSpPr>
          <p:cNvPr id="3" name="Subtitle 2"/>
          <p:cNvSpPr>
            <a:spLocks noGrp="1"/>
          </p:cNvSpPr>
          <p:nvPr>
            <p:ph type="subTitle" idx="1"/>
          </p:nvPr>
        </p:nvSpPr>
        <p:spPr>
          <a:xfrm>
            <a:off x="2260737" y="4416230"/>
            <a:ext cx="8791575" cy="1655762"/>
          </a:xfrm>
        </p:spPr>
        <p:txBody>
          <a:bodyPr/>
          <a:lstStyle/>
          <a:p>
            <a:r>
              <a:rPr lang="id-ID" dirty="0"/>
              <a:t>BIRO SUMBERDAYA MANUSIA</a:t>
            </a:r>
          </a:p>
          <a:p>
            <a:r>
              <a:rPr lang="id-ID" dirty="0"/>
              <a:t>KEMENTERIAN </a:t>
            </a:r>
            <a:r>
              <a:rPr lang="id-ID" dirty="0" smtClean="0"/>
              <a:t>RISET</a:t>
            </a:r>
            <a:r>
              <a:rPr lang="en-US" dirty="0" smtClean="0"/>
              <a:t>,</a:t>
            </a:r>
            <a:r>
              <a:rPr lang="id-ID" dirty="0" smtClean="0"/>
              <a:t> TEKNOLOGI</a:t>
            </a:r>
            <a:r>
              <a:rPr lang="en-US" dirty="0" smtClean="0"/>
              <a:t>,</a:t>
            </a:r>
            <a:r>
              <a:rPr lang="id-ID" dirty="0" smtClean="0"/>
              <a:t> </a:t>
            </a:r>
            <a:r>
              <a:rPr lang="id-ID" dirty="0"/>
              <a:t>DAN PENDIDIKAN TINGGI</a:t>
            </a:r>
          </a:p>
          <a:p>
            <a:r>
              <a:rPr lang="en-US" dirty="0" smtClean="0"/>
              <a:t>BANDUNG</a:t>
            </a:r>
            <a:r>
              <a:rPr lang="id-ID" dirty="0" smtClean="0"/>
              <a:t> 2</a:t>
            </a:r>
            <a:r>
              <a:rPr lang="en-US" dirty="0" smtClean="0"/>
              <a:t>8</a:t>
            </a:r>
            <a:r>
              <a:rPr lang="id-ID" dirty="0" smtClean="0"/>
              <a:t> </a:t>
            </a:r>
            <a:r>
              <a:rPr lang="id-ID" dirty="0"/>
              <a:t>Maret 2016</a:t>
            </a:r>
          </a:p>
        </p:txBody>
      </p:sp>
    </p:spTree>
    <p:extLst>
      <p:ext uri="{BB962C8B-B14F-4D97-AF65-F5344CB8AC3E}">
        <p14:creationId xmlns:p14="http://schemas.microsoft.com/office/powerpoint/2010/main" val="4085029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42738"/>
            <a:ext cx="9905998" cy="1478570"/>
          </a:xfrm>
        </p:spPr>
        <p:txBody>
          <a:bodyPr/>
          <a:lstStyle/>
          <a:p>
            <a:r>
              <a:rPr lang="id-ID" dirty="0">
                <a:solidFill>
                  <a:srgbClr val="FF0000"/>
                </a:solidFill>
              </a:rPr>
              <a:t>Sanksi jika tidak melaporkan LHKPN...</a:t>
            </a:r>
          </a:p>
        </p:txBody>
      </p:sp>
      <p:sp>
        <p:nvSpPr>
          <p:cNvPr id="4" name="Content Placeholder 2"/>
          <p:cNvSpPr>
            <a:spLocks noGrp="1"/>
          </p:cNvSpPr>
          <p:nvPr>
            <p:ph idx="1"/>
          </p:nvPr>
        </p:nvSpPr>
        <p:spPr>
          <a:xfrm>
            <a:off x="1141413" y="1720850"/>
            <a:ext cx="9906000" cy="3541713"/>
          </a:xfrm>
        </p:spPr>
        <p:txBody>
          <a:bodyPr/>
          <a:lstStyle/>
          <a:p>
            <a:pPr marL="0" indent="0" algn="just">
              <a:buNone/>
            </a:pPr>
            <a:r>
              <a:rPr lang="id-ID" sz="2800" dirty="0"/>
              <a:t>Merujuk kepada UU no.28 tahun 1999 pasal 20 (2) : Setiap penyelenggara negara yang melanggar ketentuan sebagaimana dimaksud dalam pasal 5 angka 4 atau 7 dikenakan sanksi pidana dan atau sanksi perdata sesuai dengan ketentuan peraturan perundang undangan yang berlaku</a:t>
            </a:r>
          </a:p>
        </p:txBody>
      </p:sp>
    </p:spTree>
    <p:extLst>
      <p:ext uri="{BB962C8B-B14F-4D97-AF65-F5344CB8AC3E}">
        <p14:creationId xmlns:p14="http://schemas.microsoft.com/office/powerpoint/2010/main" val="2341376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465" y="104951"/>
            <a:ext cx="9905998" cy="1004666"/>
          </a:xfrm>
        </p:spPr>
        <p:txBody>
          <a:bodyPr/>
          <a:lstStyle/>
          <a:p>
            <a:r>
              <a:rPr lang="id-ID" dirty="0"/>
              <a:t>Pasal 5 </a:t>
            </a:r>
          </a:p>
        </p:txBody>
      </p:sp>
      <p:sp>
        <p:nvSpPr>
          <p:cNvPr id="3" name="Content Placeholder 2"/>
          <p:cNvSpPr>
            <a:spLocks noGrp="1"/>
          </p:cNvSpPr>
          <p:nvPr>
            <p:ph idx="1"/>
          </p:nvPr>
        </p:nvSpPr>
        <p:spPr>
          <a:xfrm>
            <a:off x="1431235" y="1325217"/>
            <a:ext cx="10568700" cy="5088109"/>
          </a:xfrm>
        </p:spPr>
        <p:txBody>
          <a:bodyPr>
            <a:normAutofit/>
          </a:bodyPr>
          <a:lstStyle/>
          <a:p>
            <a:pPr marL="0" indent="0" algn="just">
              <a:buNone/>
            </a:pPr>
            <a:r>
              <a:rPr lang="id-ID" sz="2200" dirty="0"/>
              <a:t>Angka 1. Mengucap sumpah atau janji sesuai dengan agamanya sebelum memangku jabatan.</a:t>
            </a:r>
          </a:p>
          <a:p>
            <a:pPr marL="0" indent="0" algn="just">
              <a:buNone/>
            </a:pPr>
            <a:r>
              <a:rPr lang="id-ID" sz="2200" dirty="0"/>
              <a:t>Angka 2. Bersedia diperiksa kekayaannya sebelum, selama, dan setelah menjabat</a:t>
            </a:r>
          </a:p>
          <a:p>
            <a:pPr marL="0" indent="0" algn="just">
              <a:buNone/>
            </a:pPr>
            <a:r>
              <a:rPr lang="id-ID" sz="2200" dirty="0"/>
              <a:t>Angka 3. Melaporkan dan mengumumkan kekayaannya sebelum dan setelah menjabat</a:t>
            </a:r>
          </a:p>
          <a:p>
            <a:pPr marL="0" indent="0" algn="just">
              <a:buNone/>
            </a:pPr>
            <a:r>
              <a:rPr lang="id-ID" sz="2200" dirty="0"/>
              <a:t>Angka 4. Tidak melakukan perbuatan korupsi, kolusi dan nepotisme</a:t>
            </a:r>
          </a:p>
          <a:p>
            <a:pPr marL="0" indent="0" algn="just">
              <a:buNone/>
            </a:pPr>
            <a:r>
              <a:rPr lang="id-ID" sz="2200" dirty="0"/>
              <a:t>Angka 5. Melaksanakan tugas tanpa membeda bedakan suku, agama, ras dan gol, </a:t>
            </a:r>
          </a:p>
          <a:p>
            <a:pPr marL="0" indent="0" algn="just">
              <a:buNone/>
            </a:pPr>
            <a:r>
              <a:rPr lang="id-ID" sz="2200" dirty="0"/>
              <a:t>Angka 6. Melaksanakan tugas dengan penuh rasa tanggungjawab dan tidak melakukan perbuatan tercela, tanpa pamrih baik untuk kepentingan pribadi, keluarga, kroni maupun kelompok. Dan tidak mengharapkan imbalan dalam bentuk apapun yang bertentangan dengan ketentuan peraturan perundang undangan yang berlaku</a:t>
            </a:r>
          </a:p>
          <a:p>
            <a:pPr marL="0" indent="0" algn="just">
              <a:buNone/>
            </a:pPr>
            <a:r>
              <a:rPr lang="id-ID" sz="2200" dirty="0"/>
              <a:t>Angka 7. Bersedia menjadi saksi dalam perkara korupsi, kolusi dan nepotisme serta dalam perkara lainnya sesuai dengan ketentuan peraturan perundang undangan yang berlaku</a:t>
            </a:r>
          </a:p>
          <a:p>
            <a:pPr marL="0" indent="0" algn="just">
              <a:buNone/>
            </a:pPr>
            <a:endParaRPr lang="id-ID" dirty="0"/>
          </a:p>
        </p:txBody>
      </p:sp>
    </p:spTree>
    <p:extLst>
      <p:ext uri="{BB962C8B-B14F-4D97-AF65-F5344CB8AC3E}">
        <p14:creationId xmlns:p14="http://schemas.microsoft.com/office/powerpoint/2010/main" val="2694447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46222208"/>
              </p:ext>
            </p:extLst>
          </p:nvPr>
        </p:nvGraphicFramePr>
        <p:xfrm>
          <a:off x="-6" y="0"/>
          <a:ext cx="12192005" cy="6818935"/>
        </p:xfrm>
        <a:graphic>
          <a:graphicData uri="http://schemas.openxmlformats.org/drawingml/2006/table">
            <a:tbl>
              <a:tblPr>
                <a:tableStyleId>{5C22544A-7EE6-4342-B048-85BDC9FD1C3A}</a:tableStyleId>
              </a:tblPr>
              <a:tblGrid>
                <a:gridCol w="640022">
                  <a:extLst>
                    <a:ext uri="{9D8B030D-6E8A-4147-A177-3AD203B41FA5}">
                      <a16:colId xmlns="" xmlns:a16="http://schemas.microsoft.com/office/drawing/2014/main" val="2692889667"/>
                    </a:ext>
                  </a:extLst>
                </a:gridCol>
                <a:gridCol w="2880099">
                  <a:extLst>
                    <a:ext uri="{9D8B030D-6E8A-4147-A177-3AD203B41FA5}">
                      <a16:colId xmlns="" xmlns:a16="http://schemas.microsoft.com/office/drawing/2014/main" val="2112269042"/>
                    </a:ext>
                  </a:extLst>
                </a:gridCol>
                <a:gridCol w="637915">
                  <a:extLst>
                    <a:ext uri="{9D8B030D-6E8A-4147-A177-3AD203B41FA5}">
                      <a16:colId xmlns="" xmlns:a16="http://schemas.microsoft.com/office/drawing/2014/main" val="2985635187"/>
                    </a:ext>
                  </a:extLst>
                </a:gridCol>
                <a:gridCol w="597914">
                  <a:extLst>
                    <a:ext uri="{9D8B030D-6E8A-4147-A177-3AD203B41FA5}">
                      <a16:colId xmlns="" xmlns:a16="http://schemas.microsoft.com/office/drawing/2014/main" val="2765640698"/>
                    </a:ext>
                  </a:extLst>
                </a:gridCol>
                <a:gridCol w="593705">
                  <a:extLst>
                    <a:ext uri="{9D8B030D-6E8A-4147-A177-3AD203B41FA5}">
                      <a16:colId xmlns="" xmlns:a16="http://schemas.microsoft.com/office/drawing/2014/main" val="1252613668"/>
                    </a:ext>
                  </a:extLst>
                </a:gridCol>
                <a:gridCol w="614759">
                  <a:extLst>
                    <a:ext uri="{9D8B030D-6E8A-4147-A177-3AD203B41FA5}">
                      <a16:colId xmlns="" xmlns:a16="http://schemas.microsoft.com/office/drawing/2014/main" val="4075965233"/>
                    </a:ext>
                  </a:extLst>
                </a:gridCol>
                <a:gridCol w="612652">
                  <a:extLst>
                    <a:ext uri="{9D8B030D-6E8A-4147-A177-3AD203B41FA5}">
                      <a16:colId xmlns="" xmlns:a16="http://schemas.microsoft.com/office/drawing/2014/main" val="2045539581"/>
                    </a:ext>
                  </a:extLst>
                </a:gridCol>
                <a:gridCol w="562125">
                  <a:extLst>
                    <a:ext uri="{9D8B030D-6E8A-4147-A177-3AD203B41FA5}">
                      <a16:colId xmlns="" xmlns:a16="http://schemas.microsoft.com/office/drawing/2014/main" val="3328082329"/>
                    </a:ext>
                  </a:extLst>
                </a:gridCol>
                <a:gridCol w="631602">
                  <a:extLst>
                    <a:ext uri="{9D8B030D-6E8A-4147-A177-3AD203B41FA5}">
                      <a16:colId xmlns="" xmlns:a16="http://schemas.microsoft.com/office/drawing/2014/main" val="1300434780"/>
                    </a:ext>
                  </a:extLst>
                </a:gridCol>
                <a:gridCol w="631602">
                  <a:extLst>
                    <a:ext uri="{9D8B030D-6E8A-4147-A177-3AD203B41FA5}">
                      <a16:colId xmlns="" xmlns:a16="http://schemas.microsoft.com/office/drawing/2014/main" val="3303230069"/>
                    </a:ext>
                  </a:extLst>
                </a:gridCol>
                <a:gridCol w="648444">
                  <a:extLst>
                    <a:ext uri="{9D8B030D-6E8A-4147-A177-3AD203B41FA5}">
                      <a16:colId xmlns="" xmlns:a16="http://schemas.microsoft.com/office/drawing/2014/main" val="237079981"/>
                    </a:ext>
                  </a:extLst>
                </a:gridCol>
                <a:gridCol w="650551">
                  <a:extLst>
                    <a:ext uri="{9D8B030D-6E8A-4147-A177-3AD203B41FA5}">
                      <a16:colId xmlns="" xmlns:a16="http://schemas.microsoft.com/office/drawing/2014/main" val="3106356535"/>
                    </a:ext>
                  </a:extLst>
                </a:gridCol>
                <a:gridCol w="614759">
                  <a:extLst>
                    <a:ext uri="{9D8B030D-6E8A-4147-A177-3AD203B41FA5}">
                      <a16:colId xmlns="" xmlns:a16="http://schemas.microsoft.com/office/drawing/2014/main" val="570430760"/>
                    </a:ext>
                  </a:extLst>
                </a:gridCol>
                <a:gridCol w="612652">
                  <a:extLst>
                    <a:ext uri="{9D8B030D-6E8A-4147-A177-3AD203B41FA5}">
                      <a16:colId xmlns="" xmlns:a16="http://schemas.microsoft.com/office/drawing/2014/main" val="746994527"/>
                    </a:ext>
                  </a:extLst>
                </a:gridCol>
                <a:gridCol w="631602">
                  <a:extLst>
                    <a:ext uri="{9D8B030D-6E8A-4147-A177-3AD203B41FA5}">
                      <a16:colId xmlns="" xmlns:a16="http://schemas.microsoft.com/office/drawing/2014/main" val="30485725"/>
                    </a:ext>
                  </a:extLst>
                </a:gridCol>
                <a:gridCol w="631602">
                  <a:extLst>
                    <a:ext uri="{9D8B030D-6E8A-4147-A177-3AD203B41FA5}">
                      <a16:colId xmlns="" xmlns:a16="http://schemas.microsoft.com/office/drawing/2014/main" val="776810135"/>
                    </a:ext>
                  </a:extLst>
                </a:gridCol>
              </a:tblGrid>
              <a:tr h="163524">
                <a:tc rowSpan="2" gridSpan="14">
                  <a:txBody>
                    <a:bodyPr/>
                    <a:lstStyle/>
                    <a:p>
                      <a:pPr algn="ctr" fontAlgn="ctr"/>
                      <a:r>
                        <a:rPr lang="id-ID" sz="1100" u="none" strike="noStrike" dirty="0">
                          <a:effectLst/>
                          <a:latin typeface="+mn-lt"/>
                        </a:rPr>
                        <a:t>REKAP PENYERAHAN LHKPN KEMRISTEKDIKTI </a:t>
                      </a:r>
                      <a:endParaRPr lang="id-ID" sz="1100" b="1" i="0" u="none" strike="noStrike" dirty="0">
                        <a:solidFill>
                          <a:srgbClr val="000000"/>
                        </a:solidFill>
                        <a:effectLst/>
                        <a:latin typeface="+mn-lt"/>
                      </a:endParaRPr>
                    </a:p>
                  </a:txBody>
                  <a:tcPr marL="3583" marR="3583" marT="3583" marB="0" anchor="ct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rowSpan="2" hMerge="1">
                  <a:txBody>
                    <a:bodyPr/>
                    <a:lstStyle/>
                    <a:p>
                      <a:endParaRPr lang="id-ID"/>
                    </a:p>
                  </a:txBody>
                  <a:tcPr/>
                </a:tc>
                <a:tc>
                  <a:txBody>
                    <a:bodyPr/>
                    <a:lstStyle/>
                    <a:p>
                      <a:pPr algn="l" fontAlgn="ctr"/>
                      <a:endParaRPr lang="id-ID" sz="1100" b="1" i="0" u="none" strike="noStrike">
                        <a:solidFill>
                          <a:srgbClr val="000000"/>
                        </a:solidFill>
                        <a:effectLst/>
                        <a:latin typeface="+mn-lt"/>
                      </a:endParaRPr>
                    </a:p>
                  </a:txBody>
                  <a:tcPr marL="3583" marR="3583" marT="3583" marB="0" anchor="ctr"/>
                </a:tc>
                <a:tc>
                  <a:txBody>
                    <a:bodyPr/>
                    <a:lstStyle/>
                    <a:p>
                      <a:pPr algn="l" fontAlgn="b"/>
                      <a:endParaRPr lang="id-ID" sz="1100" b="0" i="0" u="none" strike="noStrike">
                        <a:solidFill>
                          <a:srgbClr val="000000"/>
                        </a:solidFill>
                        <a:effectLst/>
                        <a:latin typeface="+mn-lt"/>
                      </a:endParaRPr>
                    </a:p>
                  </a:txBody>
                  <a:tcPr marL="3583" marR="3583" marT="3583" marB="0" anchor="b"/>
                </a:tc>
                <a:extLst>
                  <a:ext uri="{0D108BD9-81ED-4DB2-BD59-A6C34878D82A}">
                    <a16:rowId xmlns="" xmlns:a16="http://schemas.microsoft.com/office/drawing/2014/main" val="3045808067"/>
                  </a:ext>
                </a:extLst>
              </a:tr>
              <a:tr h="163524">
                <a:tc gridSpan="14"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hMerge="1" vMerge="1">
                  <a:txBody>
                    <a:bodyPr/>
                    <a:lstStyle/>
                    <a:p>
                      <a:endParaRPr lang="id-ID"/>
                    </a:p>
                  </a:txBody>
                  <a:tcPr/>
                </a:tc>
                <a:tc>
                  <a:txBody>
                    <a:bodyPr/>
                    <a:lstStyle/>
                    <a:p>
                      <a:pPr algn="l" fontAlgn="ctr"/>
                      <a:endParaRPr lang="id-ID" sz="1100" b="1" i="0" u="none" strike="noStrike">
                        <a:solidFill>
                          <a:srgbClr val="000000"/>
                        </a:solidFill>
                        <a:effectLst/>
                        <a:latin typeface="+mn-lt"/>
                      </a:endParaRPr>
                    </a:p>
                  </a:txBody>
                  <a:tcPr marL="3583" marR="3583" marT="3583" marB="0" anchor="ctr"/>
                </a:tc>
                <a:tc>
                  <a:txBody>
                    <a:bodyPr/>
                    <a:lstStyle/>
                    <a:p>
                      <a:pPr algn="l" fontAlgn="b"/>
                      <a:endParaRPr lang="id-ID" sz="1100" b="0" i="0" u="none" strike="noStrike">
                        <a:solidFill>
                          <a:srgbClr val="000000"/>
                        </a:solidFill>
                        <a:effectLst/>
                        <a:latin typeface="+mn-lt"/>
                      </a:endParaRPr>
                    </a:p>
                  </a:txBody>
                  <a:tcPr marL="3583" marR="3583" marT="3583" marB="0" anchor="b"/>
                </a:tc>
                <a:extLst>
                  <a:ext uri="{0D108BD9-81ED-4DB2-BD59-A6C34878D82A}">
                    <a16:rowId xmlns="" xmlns:a16="http://schemas.microsoft.com/office/drawing/2014/main" val="1153658221"/>
                  </a:ext>
                </a:extLst>
              </a:tr>
              <a:tr h="163524">
                <a:tc>
                  <a:txBody>
                    <a:bodyPr/>
                    <a:lstStyle/>
                    <a:p>
                      <a:pPr algn="ctr" fontAlgn="b"/>
                      <a:endParaRPr lang="id-ID" sz="1100" b="0" i="0" u="none" strike="noStrike">
                        <a:solidFill>
                          <a:srgbClr val="000000"/>
                        </a:solidFill>
                        <a:effectLst/>
                        <a:latin typeface="+mn-lt"/>
                      </a:endParaRPr>
                    </a:p>
                  </a:txBody>
                  <a:tcPr marL="3583" marR="3583" marT="3583" marB="0" anchor="b"/>
                </a:tc>
                <a:tc>
                  <a:txBody>
                    <a:bodyPr/>
                    <a:lstStyle/>
                    <a:p>
                      <a:pPr algn="ctr" fontAlgn="b"/>
                      <a:endParaRPr lang="id-ID" sz="1100" b="0" i="0" u="none" strike="noStrike">
                        <a:solidFill>
                          <a:srgbClr val="000000"/>
                        </a:solidFill>
                        <a:effectLst/>
                        <a:latin typeface="+mn-lt"/>
                      </a:endParaRPr>
                    </a:p>
                  </a:txBody>
                  <a:tcPr marL="3583" marR="3583" marT="3583" marB="0" anchor="b"/>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b"/>
                      <a:endParaRPr lang="id-ID" sz="1100" b="0" i="0" u="none" strike="noStrike">
                        <a:solidFill>
                          <a:srgbClr val="000000"/>
                        </a:solidFill>
                        <a:effectLst/>
                        <a:latin typeface="+mn-lt"/>
                      </a:endParaRPr>
                    </a:p>
                  </a:txBody>
                  <a:tcPr marL="3583" marR="3583" marT="3583" marB="0" anchor="b"/>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l" fontAlgn="b"/>
                      <a:endParaRPr lang="id-ID" sz="1100" b="0" i="0" u="none" strike="noStrike">
                        <a:solidFill>
                          <a:srgbClr val="000000"/>
                        </a:solidFill>
                        <a:effectLst/>
                        <a:latin typeface="+mn-lt"/>
                      </a:endParaRPr>
                    </a:p>
                  </a:txBody>
                  <a:tcPr marL="3583" marR="3583" marT="3583" marB="0" anchor="b"/>
                </a:tc>
                <a:tc>
                  <a:txBody>
                    <a:bodyPr/>
                    <a:lstStyle/>
                    <a:p>
                      <a:pPr algn="l" fontAlgn="b"/>
                      <a:endParaRPr lang="id-ID" sz="1100" b="0" i="0" u="none" strike="noStrike">
                        <a:solidFill>
                          <a:srgbClr val="000000"/>
                        </a:solidFill>
                        <a:effectLst/>
                        <a:latin typeface="+mn-lt"/>
                      </a:endParaRPr>
                    </a:p>
                  </a:txBody>
                  <a:tcPr marL="3583" marR="3583" marT="3583" marB="0" anchor="b"/>
                </a:tc>
                <a:extLst>
                  <a:ext uri="{0D108BD9-81ED-4DB2-BD59-A6C34878D82A}">
                    <a16:rowId xmlns="" xmlns:a16="http://schemas.microsoft.com/office/drawing/2014/main" val="3751378205"/>
                  </a:ext>
                </a:extLst>
              </a:tr>
              <a:tr h="192601">
                <a:tc rowSpan="2">
                  <a:txBody>
                    <a:bodyPr/>
                    <a:lstStyle/>
                    <a:p>
                      <a:pPr algn="ctr" fontAlgn="ctr"/>
                      <a:r>
                        <a:rPr lang="id-ID" sz="1100" u="none" strike="noStrike" dirty="0">
                          <a:effectLst/>
                          <a:latin typeface="+mn-lt"/>
                        </a:rPr>
                        <a:t>NO </a:t>
                      </a:r>
                      <a:endParaRPr lang="id-ID" sz="1100" b="1" i="0" u="none" strike="noStrike" dirty="0">
                        <a:solidFill>
                          <a:srgbClr val="000000"/>
                        </a:solidFill>
                        <a:effectLst/>
                        <a:latin typeface="+mn-lt"/>
                      </a:endParaRPr>
                    </a:p>
                  </a:txBody>
                  <a:tcPr marL="3583" marR="3583" marT="3583" marB="0" anchor="ctr"/>
                </a:tc>
                <a:tc rowSpan="2">
                  <a:txBody>
                    <a:bodyPr/>
                    <a:lstStyle/>
                    <a:p>
                      <a:pPr algn="ctr" fontAlgn="ctr"/>
                      <a:r>
                        <a:rPr lang="id-ID" sz="1100" u="none" strike="noStrike" dirty="0">
                          <a:effectLst/>
                          <a:latin typeface="+mn-lt"/>
                        </a:rPr>
                        <a:t>INSTANSI </a:t>
                      </a:r>
                      <a:endParaRPr lang="id-ID" sz="1100" b="1" i="0" u="none" strike="noStrike" dirty="0">
                        <a:solidFill>
                          <a:srgbClr val="000000"/>
                        </a:solidFill>
                        <a:effectLst/>
                        <a:latin typeface="+mn-lt"/>
                      </a:endParaRPr>
                    </a:p>
                  </a:txBody>
                  <a:tcPr marL="3583" marR="3583" marT="3583" marB="0" anchor="ctr"/>
                </a:tc>
                <a:tc gridSpan="2">
                  <a:txBody>
                    <a:bodyPr/>
                    <a:lstStyle/>
                    <a:p>
                      <a:pPr algn="ctr" fontAlgn="ctr"/>
                      <a:r>
                        <a:rPr lang="id-ID" sz="1100" u="none" strike="noStrike">
                          <a:effectLst/>
                          <a:latin typeface="+mn-lt"/>
                        </a:rPr>
                        <a:t>I</a:t>
                      </a:r>
                      <a:endParaRPr lang="id-ID" sz="1100" b="1" i="0" u="none" strike="noStrike">
                        <a:solidFill>
                          <a:srgbClr val="000000"/>
                        </a:solidFill>
                        <a:effectLst/>
                        <a:latin typeface="+mn-lt"/>
                      </a:endParaRPr>
                    </a:p>
                  </a:txBody>
                  <a:tcPr marL="3583" marR="3583" marT="3583" marB="0" anchor="ctr"/>
                </a:tc>
                <a:tc hMerge="1">
                  <a:txBody>
                    <a:bodyPr/>
                    <a:lstStyle/>
                    <a:p>
                      <a:endParaRPr lang="id-ID"/>
                    </a:p>
                  </a:txBody>
                  <a:tcPr/>
                </a:tc>
                <a:tc gridSpan="2">
                  <a:txBody>
                    <a:bodyPr/>
                    <a:lstStyle/>
                    <a:p>
                      <a:pPr algn="ctr" fontAlgn="ctr"/>
                      <a:r>
                        <a:rPr lang="id-ID" sz="1100" u="none" strike="noStrike">
                          <a:effectLst/>
                          <a:latin typeface="+mn-lt"/>
                        </a:rPr>
                        <a:t>II</a:t>
                      </a:r>
                      <a:endParaRPr lang="id-ID" sz="1100" b="1" i="0" u="none" strike="noStrike">
                        <a:solidFill>
                          <a:srgbClr val="000000"/>
                        </a:solidFill>
                        <a:effectLst/>
                        <a:latin typeface="+mn-lt"/>
                      </a:endParaRPr>
                    </a:p>
                  </a:txBody>
                  <a:tcPr marL="3583" marR="3583" marT="3583" marB="0" anchor="ctr"/>
                </a:tc>
                <a:tc hMerge="1">
                  <a:txBody>
                    <a:bodyPr/>
                    <a:lstStyle/>
                    <a:p>
                      <a:endParaRPr lang="id-ID"/>
                    </a:p>
                  </a:txBody>
                  <a:tcPr/>
                </a:tc>
                <a:tc gridSpan="2">
                  <a:txBody>
                    <a:bodyPr/>
                    <a:lstStyle/>
                    <a:p>
                      <a:pPr algn="ctr" fontAlgn="ctr"/>
                      <a:r>
                        <a:rPr lang="id-ID" sz="1100" u="none" strike="noStrike">
                          <a:effectLst/>
                          <a:latin typeface="+mn-lt"/>
                        </a:rPr>
                        <a:t>III</a:t>
                      </a:r>
                      <a:endParaRPr lang="id-ID" sz="1100" b="1" i="0" u="none" strike="noStrike">
                        <a:solidFill>
                          <a:srgbClr val="000000"/>
                        </a:solidFill>
                        <a:effectLst/>
                        <a:latin typeface="+mn-lt"/>
                      </a:endParaRPr>
                    </a:p>
                  </a:txBody>
                  <a:tcPr marL="3583" marR="3583" marT="3583" marB="0" anchor="ctr"/>
                </a:tc>
                <a:tc hMerge="1">
                  <a:txBody>
                    <a:bodyPr/>
                    <a:lstStyle/>
                    <a:p>
                      <a:endParaRPr lang="id-ID"/>
                    </a:p>
                  </a:txBody>
                  <a:tcPr/>
                </a:tc>
                <a:tc gridSpan="2">
                  <a:txBody>
                    <a:bodyPr/>
                    <a:lstStyle/>
                    <a:p>
                      <a:pPr algn="ctr" fontAlgn="ctr"/>
                      <a:r>
                        <a:rPr lang="id-ID" sz="1100" u="none" strike="noStrike">
                          <a:effectLst/>
                          <a:latin typeface="+mn-lt"/>
                        </a:rPr>
                        <a:t>IV </a:t>
                      </a:r>
                      <a:endParaRPr lang="id-ID" sz="1100" b="1" i="0" u="none" strike="noStrike">
                        <a:solidFill>
                          <a:srgbClr val="000000"/>
                        </a:solidFill>
                        <a:effectLst/>
                        <a:latin typeface="+mn-lt"/>
                      </a:endParaRPr>
                    </a:p>
                  </a:txBody>
                  <a:tcPr marL="3583" marR="3583" marT="3583" marB="0" anchor="ctr"/>
                </a:tc>
                <a:tc hMerge="1">
                  <a:txBody>
                    <a:bodyPr/>
                    <a:lstStyle/>
                    <a:p>
                      <a:endParaRPr lang="id-ID"/>
                    </a:p>
                  </a:txBody>
                  <a:tcPr/>
                </a:tc>
                <a:tc gridSpan="2">
                  <a:txBody>
                    <a:bodyPr/>
                    <a:lstStyle/>
                    <a:p>
                      <a:pPr algn="ctr" fontAlgn="ctr"/>
                      <a:r>
                        <a:rPr lang="id-ID" sz="1100" u="none" strike="noStrike">
                          <a:effectLst/>
                          <a:latin typeface="+mn-lt"/>
                        </a:rPr>
                        <a:t>AUDITOR</a:t>
                      </a:r>
                      <a:endParaRPr lang="id-ID" sz="1100" b="1" i="0" u="none" strike="noStrike">
                        <a:solidFill>
                          <a:srgbClr val="000000"/>
                        </a:solidFill>
                        <a:effectLst/>
                        <a:latin typeface="+mn-lt"/>
                      </a:endParaRPr>
                    </a:p>
                  </a:txBody>
                  <a:tcPr marL="3583" marR="3583" marT="3583" marB="0" anchor="ctr"/>
                </a:tc>
                <a:tc hMerge="1">
                  <a:txBody>
                    <a:bodyPr/>
                    <a:lstStyle/>
                    <a:p>
                      <a:endParaRPr lang="id-ID"/>
                    </a:p>
                  </a:txBody>
                  <a:tcPr/>
                </a:tc>
                <a:tc gridSpan="2">
                  <a:txBody>
                    <a:bodyPr/>
                    <a:lstStyle/>
                    <a:p>
                      <a:pPr algn="ctr" fontAlgn="ctr"/>
                      <a:r>
                        <a:rPr lang="id-ID" sz="1100" u="none" strike="noStrike">
                          <a:effectLst/>
                          <a:latin typeface="+mn-lt"/>
                        </a:rPr>
                        <a:t>BENDAHARA </a:t>
                      </a:r>
                      <a:endParaRPr lang="id-ID" sz="1100" b="1" i="0" u="none" strike="noStrike">
                        <a:solidFill>
                          <a:srgbClr val="000000"/>
                        </a:solidFill>
                        <a:effectLst/>
                        <a:latin typeface="+mn-lt"/>
                      </a:endParaRPr>
                    </a:p>
                  </a:txBody>
                  <a:tcPr marL="3583" marR="3583" marT="3583" marB="0" anchor="ctr"/>
                </a:tc>
                <a:tc hMerge="1">
                  <a:txBody>
                    <a:bodyPr/>
                    <a:lstStyle/>
                    <a:p>
                      <a:endParaRPr lang="id-ID"/>
                    </a:p>
                  </a:txBody>
                  <a:tcPr/>
                </a:tc>
                <a:tc gridSpan="2">
                  <a:txBody>
                    <a:bodyPr/>
                    <a:lstStyle/>
                    <a:p>
                      <a:pPr algn="ctr" fontAlgn="ctr"/>
                      <a:r>
                        <a:rPr lang="id-ID" sz="1100" u="none" strike="noStrike">
                          <a:effectLst/>
                          <a:latin typeface="+mn-lt"/>
                        </a:rPr>
                        <a:t>TOTAL </a:t>
                      </a:r>
                      <a:endParaRPr lang="id-ID" sz="1100" b="1" i="0" u="none" strike="noStrike">
                        <a:solidFill>
                          <a:srgbClr val="000000"/>
                        </a:solidFill>
                        <a:effectLst/>
                        <a:latin typeface="+mn-lt"/>
                      </a:endParaRPr>
                    </a:p>
                  </a:txBody>
                  <a:tcPr marL="3583" marR="3583" marT="3583" marB="0" anchor="ctr"/>
                </a:tc>
                <a:tc hMerge="1">
                  <a:txBody>
                    <a:bodyPr/>
                    <a:lstStyle/>
                    <a:p>
                      <a:endParaRPr lang="id-ID"/>
                    </a:p>
                  </a:txBody>
                  <a:tcPr/>
                </a:tc>
                <a:extLst>
                  <a:ext uri="{0D108BD9-81ED-4DB2-BD59-A6C34878D82A}">
                    <a16:rowId xmlns="" xmlns:a16="http://schemas.microsoft.com/office/drawing/2014/main" val="3559440643"/>
                  </a:ext>
                </a:extLst>
              </a:tr>
              <a:tr h="803931">
                <a:tc vMerge="1">
                  <a:txBody>
                    <a:bodyPr/>
                    <a:lstStyle/>
                    <a:p>
                      <a:endParaRPr lang="id-ID"/>
                    </a:p>
                  </a:txBody>
                  <a:tcPr/>
                </a:tc>
                <a:tc vMerge="1">
                  <a:txBody>
                    <a:bodyPr/>
                    <a:lstStyle/>
                    <a:p>
                      <a:endParaRPr lang="id-ID"/>
                    </a:p>
                  </a:txBody>
                  <a:tcPr/>
                </a:tc>
                <a:tc>
                  <a:txBody>
                    <a:bodyPr/>
                    <a:lstStyle/>
                    <a:p>
                      <a:pPr algn="ctr" fontAlgn="ctr"/>
                      <a:r>
                        <a:rPr lang="id-ID" sz="1100" u="none" strike="noStrike">
                          <a:effectLst/>
                          <a:latin typeface="+mn-lt"/>
                        </a:rPr>
                        <a:t>Yang Wajib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Telah Melaporkan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Wajib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Telah Melaporkan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Wajib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Telah Melaporkan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Wajib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Telah Melaporkan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Wajib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Telah Melaporkan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Wajib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Telah Melaporkan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Wajib LHKPN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Yang Telah Melaporkan LHKPN </a:t>
                      </a:r>
                      <a:endParaRPr lang="id-ID" sz="1100" b="1"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1358464541"/>
                  </a:ext>
                </a:extLst>
              </a:tr>
              <a:tr h="237374">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l" fontAlgn="ctr"/>
                      <a:r>
                        <a:rPr lang="id-ID" sz="1100" u="none" strike="noStrike" dirty="0">
                          <a:effectLst/>
                          <a:latin typeface="+mn-lt"/>
                        </a:rPr>
                        <a:t>SEKRETARIAT JENDERAL </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4</a:t>
                      </a:r>
                      <a:endParaRPr lang="id-ID" sz="1100" b="0" i="0" u="none" strike="noStrike" dirty="0">
                        <a:solidFill>
                          <a:srgbClr val="000000"/>
                        </a:solidFill>
                        <a:effectLst/>
                        <a:latin typeface="+mn-lt"/>
                      </a:endParaRPr>
                    </a:p>
                  </a:txBody>
                  <a:tcPr marL="3583" marR="3583" marT="3583" marB="0" anchor="ctr"/>
                </a:tc>
                <a:tc gridSpan="10">
                  <a:txBody>
                    <a:bodyPr/>
                    <a:lstStyle/>
                    <a:p>
                      <a:pPr algn="ctr" fontAlgn="ctr"/>
                      <a:r>
                        <a:rPr lang="id-ID" sz="1100" u="none" strike="noStrike">
                          <a:effectLst/>
                          <a:latin typeface="+mn-lt"/>
                        </a:rPr>
                        <a:t> </a:t>
                      </a:r>
                      <a:endParaRPr lang="id-ID" sz="1100" b="1" i="0" u="none" strike="noStrike">
                        <a:solidFill>
                          <a:srgbClr val="000000"/>
                        </a:solidFill>
                        <a:effectLst/>
                        <a:latin typeface="+mn-lt"/>
                      </a:endParaRPr>
                    </a:p>
                  </a:txBody>
                  <a:tcPr marL="3583" marR="3583" marT="3583" marB="0" anchor="ct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ctr" fontAlgn="ctr"/>
                      <a:r>
                        <a:rPr lang="id-ID" sz="1100" u="none" strike="noStrike">
                          <a:effectLst/>
                          <a:latin typeface="+mn-lt"/>
                        </a:rPr>
                        <a:t>4</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116616012"/>
                  </a:ext>
                </a:extLst>
              </a:tr>
              <a:tr h="237374">
                <a:tc>
                  <a:txBody>
                    <a:bodyPr/>
                    <a:lstStyle/>
                    <a:p>
                      <a:pPr algn="ctr" fontAlgn="ctr"/>
                      <a:r>
                        <a:rPr lang="id-ID" sz="1100" u="none" strike="noStrike">
                          <a:effectLst/>
                          <a:latin typeface="+mn-lt"/>
                        </a:rPr>
                        <a:t> </a:t>
                      </a:r>
                      <a:endParaRPr lang="id-ID" sz="1100" b="0" i="0" u="none" strike="noStrike">
                        <a:solidFill>
                          <a:srgbClr val="000000"/>
                        </a:solidFill>
                        <a:effectLst/>
                        <a:latin typeface="+mn-lt"/>
                      </a:endParaRPr>
                    </a:p>
                  </a:txBody>
                  <a:tcPr marL="3583" marR="3583" marT="3583" marB="0" anchor="ctr"/>
                </a:tc>
                <a:tc>
                  <a:txBody>
                    <a:bodyPr/>
                    <a:lstStyle/>
                    <a:p>
                      <a:pPr algn="l" fontAlgn="ctr"/>
                      <a:r>
                        <a:rPr lang="id-ID" sz="1100" u="none" strike="noStrike" dirty="0">
                          <a:effectLst/>
                          <a:latin typeface="+mn-lt"/>
                        </a:rPr>
                        <a:t>A. BIRO PERENCANAAN </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0</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9</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8</a:t>
                      </a:r>
                      <a:endParaRPr lang="id-ID" sz="1100" b="1" i="0" u="none" strike="noStrike" dirty="0">
                        <a:solidFill>
                          <a:srgbClr val="000000"/>
                        </a:solidFill>
                        <a:effectLst/>
                        <a:latin typeface="+mn-lt"/>
                      </a:endParaRPr>
                    </a:p>
                  </a:txBody>
                  <a:tcPr marL="3583" marR="3583" marT="3583" marB="0" anchor="ctr">
                    <a:solidFill>
                      <a:schemeClr val="tx1"/>
                    </a:solidFill>
                  </a:tcPr>
                </a:tc>
                <a:tc>
                  <a:txBody>
                    <a:bodyPr/>
                    <a:lstStyle/>
                    <a:p>
                      <a:pPr algn="ctr" fontAlgn="ctr"/>
                      <a:r>
                        <a:rPr lang="id-ID" sz="1100" u="none" strike="noStrike" dirty="0">
                          <a:effectLst/>
                          <a:latin typeface="+mn-lt"/>
                        </a:rPr>
                        <a:t>0</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14</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13</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1082746053"/>
                  </a:ext>
                </a:extLst>
              </a:tr>
              <a:tr h="237374">
                <a:tc>
                  <a:txBody>
                    <a:bodyPr/>
                    <a:lstStyle/>
                    <a:p>
                      <a:pPr algn="ctr" fontAlgn="ctr"/>
                      <a:r>
                        <a:rPr lang="id-ID" sz="1100" u="none" strike="noStrike">
                          <a:effectLst/>
                          <a:latin typeface="+mn-lt"/>
                        </a:rPr>
                        <a:t> </a:t>
                      </a:r>
                      <a:endParaRPr lang="id-ID" sz="1100" b="0" i="0" u="none" strike="noStrike">
                        <a:solidFill>
                          <a:srgbClr val="000000"/>
                        </a:solidFill>
                        <a:effectLst/>
                        <a:latin typeface="+mn-lt"/>
                      </a:endParaRPr>
                    </a:p>
                  </a:txBody>
                  <a:tcPr marL="3583" marR="3583" marT="3583" marB="0" anchor="ctr"/>
                </a:tc>
                <a:tc>
                  <a:txBody>
                    <a:bodyPr/>
                    <a:lstStyle/>
                    <a:p>
                      <a:pPr algn="l" fontAlgn="ctr"/>
                      <a:r>
                        <a:rPr lang="en-US" sz="1100" u="none" strike="noStrike">
                          <a:effectLst/>
                          <a:latin typeface="+mn-lt"/>
                        </a:rPr>
                        <a:t>B. BIRO SUMBER DAYA MANUSIA</a:t>
                      </a:r>
                      <a:endParaRPr lang="en-US"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0</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1</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4</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12</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12</a:t>
                      </a:r>
                      <a:endParaRPr lang="id-ID" sz="1100" b="1" i="0" u="none" strike="noStrike" dirty="0">
                        <a:solidFill>
                          <a:srgbClr val="000000"/>
                        </a:solidFill>
                        <a:effectLst/>
                        <a:latin typeface="+mn-lt"/>
                      </a:endParaRPr>
                    </a:p>
                  </a:txBody>
                  <a:tcPr marL="3583" marR="3583" marT="3583" marB="0" anchor="ctr">
                    <a:solidFill>
                      <a:schemeClr val="tx1"/>
                    </a:solidFill>
                  </a:tcP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21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17</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3080982098"/>
                  </a:ext>
                </a:extLst>
              </a:tr>
              <a:tr h="237374">
                <a:tc>
                  <a:txBody>
                    <a:bodyPr/>
                    <a:lstStyle/>
                    <a:p>
                      <a:pPr algn="ctr" fontAlgn="ctr"/>
                      <a:r>
                        <a:rPr lang="id-ID" sz="1100" u="none" strike="noStrike">
                          <a:effectLst/>
                          <a:latin typeface="+mn-lt"/>
                        </a:rPr>
                        <a:t> </a:t>
                      </a:r>
                      <a:endParaRPr lang="id-ID" sz="1100" b="0" i="0" u="none" strike="noStrike">
                        <a:solidFill>
                          <a:srgbClr val="000000"/>
                        </a:solidFill>
                        <a:effectLst/>
                        <a:latin typeface="+mn-lt"/>
                      </a:endParaRPr>
                    </a:p>
                  </a:txBody>
                  <a:tcPr marL="3583" marR="3583" marT="3583" marB="0" anchor="ctr"/>
                </a:tc>
                <a:tc>
                  <a:txBody>
                    <a:bodyPr/>
                    <a:lstStyle/>
                    <a:p>
                      <a:pPr algn="l" fontAlgn="ctr"/>
                      <a:r>
                        <a:rPr lang="nl-NL" sz="1100" u="none" strike="noStrike" dirty="0">
                          <a:effectLst/>
                          <a:latin typeface="+mn-lt"/>
                        </a:rPr>
                        <a:t>C. BIRO KEUANGAN DAN UMUM</a:t>
                      </a:r>
                      <a:endParaRPr lang="nl-NL"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1</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1</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12</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10</a:t>
                      </a:r>
                      <a:endParaRPr lang="id-ID" sz="1100" b="1" i="0" u="none" strike="noStrike" dirty="0">
                        <a:solidFill>
                          <a:srgbClr val="000000"/>
                        </a:solidFill>
                        <a:effectLst/>
                        <a:latin typeface="+mn-lt"/>
                      </a:endParaRPr>
                    </a:p>
                  </a:txBody>
                  <a:tcPr marL="3583" marR="3583" marT="3583" marB="0" anchor="ctr">
                    <a:solidFill>
                      <a:schemeClr val="tx1"/>
                    </a:solidFill>
                  </a:tcP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2</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19</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15</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3456425535"/>
                  </a:ext>
                </a:extLst>
              </a:tr>
              <a:tr h="237374">
                <a:tc>
                  <a:txBody>
                    <a:bodyPr/>
                    <a:lstStyle/>
                    <a:p>
                      <a:pPr algn="ctr" fontAlgn="ctr"/>
                      <a:r>
                        <a:rPr lang="id-ID" sz="1100" u="none" strike="noStrike">
                          <a:effectLst/>
                          <a:latin typeface="+mn-lt"/>
                        </a:rPr>
                        <a:t> </a:t>
                      </a:r>
                      <a:endParaRPr lang="id-ID" sz="1100" b="0" i="0" u="none" strike="noStrike">
                        <a:solidFill>
                          <a:srgbClr val="000000"/>
                        </a:solidFill>
                        <a:effectLst/>
                        <a:latin typeface="+mn-lt"/>
                      </a:endParaRPr>
                    </a:p>
                  </a:txBody>
                  <a:tcPr marL="3583" marR="3583" marT="3583" marB="0" anchor="ctr"/>
                </a:tc>
                <a:tc>
                  <a:txBody>
                    <a:bodyPr/>
                    <a:lstStyle/>
                    <a:p>
                      <a:pPr algn="l" fontAlgn="ctr"/>
                      <a:r>
                        <a:rPr lang="id-ID" sz="1100" u="none" strike="noStrike">
                          <a:effectLst/>
                          <a:latin typeface="+mn-lt"/>
                        </a:rPr>
                        <a:t>D. BIRO HUKUM DAN ORGANISASI </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0</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1</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4</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12</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11</a:t>
                      </a:r>
                      <a:endParaRPr lang="id-ID" sz="1100" b="1" i="0" u="none" strike="noStrike" dirty="0">
                        <a:solidFill>
                          <a:srgbClr val="000000"/>
                        </a:solidFill>
                        <a:effectLst/>
                        <a:latin typeface="+mn-lt"/>
                      </a:endParaRPr>
                    </a:p>
                  </a:txBody>
                  <a:tcPr marL="3583" marR="3583" marT="3583" marB="0" anchor="ctr">
                    <a:solidFill>
                      <a:schemeClr val="tx1"/>
                    </a:solidFill>
                  </a:tcP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2</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19</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16</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3766013692"/>
                  </a:ext>
                </a:extLst>
              </a:tr>
              <a:tr h="323626">
                <a:tc>
                  <a:txBody>
                    <a:bodyPr/>
                    <a:lstStyle/>
                    <a:p>
                      <a:pPr algn="ctr" fontAlgn="ctr"/>
                      <a:r>
                        <a:rPr lang="id-ID" sz="1100" u="none" strike="noStrike">
                          <a:effectLst/>
                          <a:latin typeface="+mn-lt"/>
                        </a:rPr>
                        <a:t> </a:t>
                      </a:r>
                      <a:endParaRPr lang="id-ID" sz="1100" b="0" i="0" u="none" strike="noStrike">
                        <a:solidFill>
                          <a:srgbClr val="000000"/>
                        </a:solidFill>
                        <a:effectLst/>
                        <a:latin typeface="+mn-lt"/>
                      </a:endParaRPr>
                    </a:p>
                  </a:txBody>
                  <a:tcPr marL="3583" marR="3583" marT="3583" marB="0" anchor="ctr"/>
                </a:tc>
                <a:tc>
                  <a:txBody>
                    <a:bodyPr/>
                    <a:lstStyle/>
                    <a:p>
                      <a:pPr algn="l" fontAlgn="ctr"/>
                      <a:r>
                        <a:rPr lang="fi-FI" sz="1100" u="none" strike="noStrike">
                          <a:effectLst/>
                          <a:latin typeface="+mn-lt"/>
                        </a:rPr>
                        <a:t>E. BIRO KERJASAMA DAN KOMUNIKASI PUBLIK</a:t>
                      </a:r>
                      <a:endParaRPr lang="fi-FI"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1</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3</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9</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8</a:t>
                      </a:r>
                      <a:endParaRPr lang="id-ID" sz="1100" b="1" i="0" u="none" strike="noStrike" dirty="0">
                        <a:solidFill>
                          <a:srgbClr val="000000"/>
                        </a:solidFill>
                        <a:effectLst/>
                        <a:latin typeface="+mn-lt"/>
                      </a:endParaRPr>
                    </a:p>
                  </a:txBody>
                  <a:tcPr marL="3583" marR="3583" marT="3583" marB="0" anchor="ctr">
                    <a:solidFill>
                      <a:schemeClr val="tx1"/>
                    </a:solidFill>
                  </a:tcPr>
                </a:tc>
                <a:tc>
                  <a:txBody>
                    <a:bodyPr/>
                    <a:lstStyle/>
                    <a:p>
                      <a:pPr algn="ctr" fontAlgn="ctr"/>
                      <a:r>
                        <a:rPr lang="id-ID" sz="1100" u="none" strike="noStrike" dirty="0">
                          <a:effectLst/>
                          <a:latin typeface="+mn-lt"/>
                        </a:rPr>
                        <a:t>0</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0</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14</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12</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2383483088"/>
                  </a:ext>
                </a:extLst>
              </a:tr>
              <a:tr h="323626">
                <a:tc>
                  <a:txBody>
                    <a:bodyPr/>
                    <a:lstStyle/>
                    <a:p>
                      <a:pPr algn="ctr" fontAlgn="ctr"/>
                      <a:r>
                        <a:rPr lang="id-ID" sz="1100" u="none" strike="noStrike">
                          <a:effectLst/>
                          <a:latin typeface="+mn-lt"/>
                        </a:rPr>
                        <a:t> </a:t>
                      </a:r>
                      <a:endParaRPr lang="id-ID" sz="1100" b="0" i="0" u="none" strike="noStrike">
                        <a:solidFill>
                          <a:srgbClr val="000000"/>
                        </a:solidFill>
                        <a:effectLst/>
                        <a:latin typeface="+mn-lt"/>
                      </a:endParaRPr>
                    </a:p>
                  </a:txBody>
                  <a:tcPr marL="3583" marR="3583" marT="3583" marB="0" anchor="ctr"/>
                </a:tc>
                <a:tc>
                  <a:txBody>
                    <a:bodyPr/>
                    <a:lstStyle/>
                    <a:p>
                      <a:pPr algn="l" fontAlgn="ctr"/>
                      <a:r>
                        <a:rPr lang="nn-NO" sz="1100" u="none" strike="noStrike">
                          <a:effectLst/>
                          <a:latin typeface="+mn-lt"/>
                        </a:rPr>
                        <a:t>F. PUSAT DATA DAN INFORMASI IPTEK DAN DIKTI </a:t>
                      </a:r>
                      <a:endParaRPr lang="nn-NO"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3</a:t>
                      </a:r>
                      <a:endParaRPr lang="id-ID" sz="1100" b="1" i="0" u="none" strike="noStrike" dirty="0">
                        <a:solidFill>
                          <a:srgbClr val="000000"/>
                        </a:solidFill>
                        <a:effectLst/>
                        <a:latin typeface="+mn-lt"/>
                      </a:endParaRPr>
                    </a:p>
                  </a:txBody>
                  <a:tcPr marL="3583" marR="3583" marT="3583" marB="0" anchor="ctr">
                    <a:solidFill>
                      <a:schemeClr val="tx1"/>
                    </a:solidFill>
                  </a:tcPr>
                </a:tc>
                <a:tc>
                  <a:txBody>
                    <a:bodyPr/>
                    <a:lstStyle/>
                    <a:p>
                      <a:pPr algn="ctr" fontAlgn="ctr"/>
                      <a:r>
                        <a:rPr lang="id-ID" sz="1100" u="none" strike="noStrike" dirty="0">
                          <a:effectLst/>
                          <a:latin typeface="+mn-lt"/>
                        </a:rPr>
                        <a:t>9</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9</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14</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13</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1840889662"/>
                  </a:ext>
                </a:extLst>
              </a:tr>
              <a:tr h="323626">
                <a:tc>
                  <a:txBody>
                    <a:bodyPr/>
                    <a:lstStyle/>
                    <a:p>
                      <a:pPr algn="ctr" fontAlgn="ctr"/>
                      <a:r>
                        <a:rPr lang="id-ID" sz="1100" u="none" strike="noStrike">
                          <a:effectLst/>
                          <a:latin typeface="+mn-lt"/>
                        </a:rPr>
                        <a:t> </a:t>
                      </a:r>
                      <a:endParaRPr lang="id-ID" sz="1100" b="0" i="0" u="none" strike="noStrike">
                        <a:solidFill>
                          <a:srgbClr val="000000"/>
                        </a:solidFill>
                        <a:effectLst/>
                        <a:latin typeface="+mn-lt"/>
                      </a:endParaRPr>
                    </a:p>
                  </a:txBody>
                  <a:tcPr marL="3583" marR="3583" marT="3583" marB="0" anchor="ctr"/>
                </a:tc>
                <a:tc>
                  <a:txBody>
                    <a:bodyPr/>
                    <a:lstStyle/>
                    <a:p>
                      <a:pPr algn="l" fontAlgn="ctr"/>
                      <a:r>
                        <a:rPr lang="id-ID" sz="1100" u="none" strike="noStrike">
                          <a:effectLst/>
                          <a:latin typeface="+mn-lt"/>
                        </a:rPr>
                        <a:t>G. PUSAT PENELITIAN ILMU PENGETAHUAN DAN TEKNOLOGI </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9</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9</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14</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14</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1685142615"/>
                  </a:ext>
                </a:extLst>
              </a:tr>
              <a:tr h="237374">
                <a:tc>
                  <a:txBody>
                    <a:bodyPr/>
                    <a:lstStyle/>
                    <a:p>
                      <a:pPr algn="ctr" fontAlgn="ctr"/>
                      <a:r>
                        <a:rPr lang="id-ID" sz="1100" u="none" strike="noStrike">
                          <a:effectLst/>
                          <a:latin typeface="+mn-lt"/>
                        </a:rPr>
                        <a:t> </a:t>
                      </a:r>
                      <a:endParaRPr lang="id-ID" sz="1100" b="0" i="0" u="none" strike="noStrike">
                        <a:solidFill>
                          <a:srgbClr val="000000"/>
                        </a:solidFill>
                        <a:effectLst/>
                        <a:latin typeface="+mn-lt"/>
                      </a:endParaRPr>
                    </a:p>
                  </a:txBody>
                  <a:tcPr marL="3583" marR="3583" marT="3583" marB="0" anchor="ctr"/>
                </a:tc>
                <a:tc>
                  <a:txBody>
                    <a:bodyPr/>
                    <a:lstStyle/>
                    <a:p>
                      <a:pPr algn="l" fontAlgn="ctr"/>
                      <a:r>
                        <a:rPr lang="id-ID" sz="1100" u="none" strike="noStrike">
                          <a:effectLst/>
                          <a:latin typeface="+mn-lt"/>
                        </a:rPr>
                        <a:t>H. PUSAT PENDIDIKAN DAN PELATIHAN </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7</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7</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11</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3329429144"/>
                  </a:ext>
                </a:extLst>
              </a:tr>
              <a:tr h="347375">
                <a:tc>
                  <a:txBody>
                    <a:bodyPr/>
                    <a:lstStyle/>
                    <a:p>
                      <a:pPr algn="ctr" fontAlgn="ctr"/>
                      <a:r>
                        <a:rPr lang="id-ID" sz="1100" u="none" strike="noStrike">
                          <a:effectLst/>
                          <a:latin typeface="+mn-lt"/>
                        </a:rPr>
                        <a:t>2</a:t>
                      </a:r>
                      <a:endParaRPr lang="id-ID" sz="1100" b="1" i="0" u="none" strike="noStrike">
                        <a:solidFill>
                          <a:srgbClr val="000000"/>
                        </a:solidFill>
                        <a:effectLst/>
                        <a:latin typeface="+mn-lt"/>
                      </a:endParaRPr>
                    </a:p>
                  </a:txBody>
                  <a:tcPr marL="3583" marR="3583" marT="3583" marB="0" anchor="ctr"/>
                </a:tc>
                <a:tc>
                  <a:txBody>
                    <a:bodyPr/>
                    <a:lstStyle/>
                    <a:p>
                      <a:pPr algn="l" fontAlgn="ctr"/>
                      <a:r>
                        <a:rPr lang="id-ID" sz="1100" u="none" strike="noStrike">
                          <a:effectLst/>
                          <a:latin typeface="+mn-lt"/>
                        </a:rPr>
                        <a:t>DIREKTORAT JENDERAL PEMBELAJARAN DAN KEMAHASISWAAN </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5</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12</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53</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22</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137065470"/>
                  </a:ext>
                </a:extLst>
              </a:tr>
              <a:tr h="323626">
                <a:tc>
                  <a:txBody>
                    <a:bodyPr/>
                    <a:lstStyle/>
                    <a:p>
                      <a:pPr algn="ctr" fontAlgn="ctr"/>
                      <a:r>
                        <a:rPr lang="id-ID" sz="1100" u="none" strike="noStrike">
                          <a:effectLst/>
                          <a:latin typeface="+mn-lt"/>
                        </a:rPr>
                        <a:t>3</a:t>
                      </a:r>
                      <a:endParaRPr lang="id-ID" sz="1100" b="1" i="0" u="none" strike="noStrike">
                        <a:solidFill>
                          <a:srgbClr val="000000"/>
                        </a:solidFill>
                        <a:effectLst/>
                        <a:latin typeface="+mn-lt"/>
                      </a:endParaRPr>
                    </a:p>
                  </a:txBody>
                  <a:tcPr marL="3583" marR="3583" marT="3583" marB="0" anchor="ctr"/>
                </a:tc>
                <a:tc>
                  <a:txBody>
                    <a:bodyPr/>
                    <a:lstStyle/>
                    <a:p>
                      <a:pPr algn="l" fontAlgn="ctr"/>
                      <a:r>
                        <a:rPr lang="id-ID" sz="1100" u="none" strike="noStrike">
                          <a:effectLst/>
                          <a:latin typeface="+mn-lt"/>
                        </a:rPr>
                        <a:t>DIREKTORAT JENDERAL KELEMBAGAAN IPTEK DAN DIKTI</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5</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18</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42</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4</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66</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9</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98133615"/>
                  </a:ext>
                </a:extLst>
              </a:tr>
              <a:tr h="323626">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l" fontAlgn="ctr"/>
                      <a:r>
                        <a:rPr lang="id-ID" sz="1100" u="none" strike="noStrike">
                          <a:effectLst/>
                          <a:latin typeface="+mn-lt"/>
                        </a:rPr>
                        <a:t>DIREKTORAT JENDERAL SUMBER DAYA IPTEK DAN DIKTI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2</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12</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6</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30</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5</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0</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47</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14</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2438002120"/>
                  </a:ext>
                </a:extLst>
              </a:tr>
              <a:tr h="323626">
                <a:tc>
                  <a:txBody>
                    <a:bodyPr/>
                    <a:lstStyle/>
                    <a:p>
                      <a:pPr algn="ctr" fontAlgn="ctr"/>
                      <a:r>
                        <a:rPr lang="id-ID" sz="1100" u="none" strike="noStrike">
                          <a:effectLst/>
                          <a:latin typeface="+mn-lt"/>
                        </a:rPr>
                        <a:t>5</a:t>
                      </a:r>
                      <a:endParaRPr lang="id-ID" sz="1100" b="1" i="0" u="none" strike="noStrike">
                        <a:solidFill>
                          <a:srgbClr val="000000"/>
                        </a:solidFill>
                        <a:effectLst/>
                        <a:latin typeface="+mn-lt"/>
                      </a:endParaRPr>
                    </a:p>
                  </a:txBody>
                  <a:tcPr marL="3583" marR="3583" marT="3583" marB="0" anchor="ctr"/>
                </a:tc>
                <a:tc>
                  <a:txBody>
                    <a:bodyPr/>
                    <a:lstStyle/>
                    <a:p>
                      <a:pPr algn="l" fontAlgn="ctr"/>
                      <a:r>
                        <a:rPr lang="id-ID" sz="1100" u="none" strike="noStrike" dirty="0">
                          <a:effectLst/>
                          <a:latin typeface="+mn-lt"/>
                        </a:rPr>
                        <a:t>DIREKTORAT JENDERAL RISET DAN PENGEMBANGAN </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5</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19</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6</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45</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7</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0</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70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17</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1202456127"/>
                  </a:ext>
                </a:extLst>
              </a:tr>
              <a:tr h="192601">
                <a:tc>
                  <a:txBody>
                    <a:bodyPr/>
                    <a:lstStyle/>
                    <a:p>
                      <a:pPr algn="ctr" fontAlgn="ctr"/>
                      <a:r>
                        <a:rPr lang="id-ID" sz="1100" u="none" strike="noStrike">
                          <a:effectLst/>
                          <a:latin typeface="+mn-lt"/>
                        </a:rPr>
                        <a:t>6</a:t>
                      </a:r>
                      <a:endParaRPr lang="id-ID" sz="1100" b="1" i="0" u="none" strike="noStrike">
                        <a:solidFill>
                          <a:srgbClr val="000000"/>
                        </a:solidFill>
                        <a:effectLst/>
                        <a:latin typeface="+mn-lt"/>
                      </a:endParaRPr>
                    </a:p>
                  </a:txBody>
                  <a:tcPr marL="3583" marR="3583" marT="3583" marB="0" anchor="ctr"/>
                </a:tc>
                <a:tc>
                  <a:txBody>
                    <a:bodyPr/>
                    <a:lstStyle/>
                    <a:p>
                      <a:pPr algn="l" fontAlgn="ctr"/>
                      <a:r>
                        <a:rPr lang="id-ID" sz="1100" u="none" strike="noStrike">
                          <a:effectLst/>
                          <a:latin typeface="+mn-lt"/>
                        </a:rPr>
                        <a:t>DIREKTORAT PENGUATAN INOVASI </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15</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36</a:t>
                      </a:r>
                      <a:endParaRPr lang="id-ID" sz="1100" b="1"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0</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56</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46</a:t>
                      </a:r>
                      <a:endParaRPr lang="id-ID" sz="1100" b="0"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2545751983"/>
                  </a:ext>
                </a:extLst>
              </a:tr>
              <a:tr h="225793">
                <a:tc>
                  <a:txBody>
                    <a:bodyPr/>
                    <a:lstStyle/>
                    <a:p>
                      <a:pPr algn="ctr" fontAlgn="ctr"/>
                      <a:r>
                        <a:rPr lang="id-ID" sz="1100" u="none" strike="noStrike">
                          <a:effectLst/>
                          <a:latin typeface="+mn-lt"/>
                        </a:rPr>
                        <a:t>7</a:t>
                      </a:r>
                      <a:endParaRPr lang="id-ID" sz="1100" b="1" i="0" u="none" strike="noStrike">
                        <a:solidFill>
                          <a:srgbClr val="000000"/>
                        </a:solidFill>
                        <a:effectLst/>
                        <a:latin typeface="+mn-lt"/>
                      </a:endParaRPr>
                    </a:p>
                  </a:txBody>
                  <a:tcPr marL="3583" marR="3583" marT="3583" marB="0" anchor="ctr"/>
                </a:tc>
                <a:tc>
                  <a:txBody>
                    <a:bodyPr/>
                    <a:lstStyle/>
                    <a:p>
                      <a:pPr algn="l" fontAlgn="ctr"/>
                      <a:r>
                        <a:rPr lang="id-ID" sz="1100" u="none" strike="noStrike">
                          <a:effectLst/>
                          <a:latin typeface="+mn-lt"/>
                        </a:rPr>
                        <a:t>INSPEKTORAT JENDERAL</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9</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5</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8</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2</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0</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25</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15</a:t>
                      </a:r>
                      <a:endParaRPr lang="id-ID" sz="1100" b="0" i="0" u="none" strike="noStrike" dirty="0">
                        <a:solidFill>
                          <a:srgbClr val="000000"/>
                        </a:solidFill>
                        <a:effectLst/>
                        <a:latin typeface="+mn-lt"/>
                      </a:endParaRPr>
                    </a:p>
                  </a:txBody>
                  <a:tcPr marL="3583" marR="3583" marT="3583" marB="0" anchor="ctr"/>
                </a:tc>
                <a:extLst>
                  <a:ext uri="{0D108BD9-81ED-4DB2-BD59-A6C34878D82A}">
                    <a16:rowId xmlns="" xmlns:a16="http://schemas.microsoft.com/office/drawing/2014/main" val="1949591446"/>
                  </a:ext>
                </a:extLst>
              </a:tr>
              <a:tr h="192601">
                <a:tc gridSpan="2">
                  <a:txBody>
                    <a:bodyPr/>
                    <a:lstStyle/>
                    <a:p>
                      <a:pPr algn="ctr" fontAlgn="ctr"/>
                      <a:r>
                        <a:rPr lang="id-ID" sz="1100" u="none" strike="noStrike">
                          <a:effectLst/>
                          <a:latin typeface="+mn-lt"/>
                        </a:rPr>
                        <a:t>JUMLAH </a:t>
                      </a:r>
                      <a:endParaRPr lang="id-ID" sz="1100" b="1" i="0" u="none" strike="noStrike">
                        <a:solidFill>
                          <a:srgbClr val="000000"/>
                        </a:solidFill>
                        <a:effectLst/>
                        <a:latin typeface="+mn-lt"/>
                      </a:endParaRPr>
                    </a:p>
                  </a:txBody>
                  <a:tcPr marL="3583" marR="3583" marT="3583" marB="0" anchor="ctr"/>
                </a:tc>
                <a:tc hMerge="1">
                  <a:txBody>
                    <a:bodyPr/>
                    <a:lstStyle/>
                    <a:p>
                      <a:endParaRPr lang="id-ID"/>
                    </a:p>
                  </a:txBody>
                  <a:tcPr/>
                </a:tc>
                <a:tc>
                  <a:txBody>
                    <a:bodyPr/>
                    <a:lstStyle/>
                    <a:p>
                      <a:pPr algn="ctr" fontAlgn="ctr"/>
                      <a:r>
                        <a:rPr lang="id-ID" sz="1100" u="none" strike="noStrike">
                          <a:effectLst/>
                          <a:latin typeface="+mn-lt"/>
                        </a:rPr>
                        <a:t>10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9</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34</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28</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110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59</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275</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138</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8</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2</a:t>
                      </a:r>
                      <a:endParaRPr lang="id-ID" sz="1100" b="0" i="0" u="none" strike="noStrike" dirty="0">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10</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1</a:t>
                      </a: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447</a:t>
                      </a:r>
                      <a:endParaRPr lang="id-ID" sz="1100" b="1" i="0" u="none" strike="noStrike">
                        <a:solidFill>
                          <a:srgbClr val="000000"/>
                        </a:solidFill>
                        <a:effectLst/>
                        <a:latin typeface="+mn-lt"/>
                      </a:endParaRPr>
                    </a:p>
                  </a:txBody>
                  <a:tcPr marL="3583" marR="3583" marT="3583" marB="0" anchor="ctr"/>
                </a:tc>
                <a:tc>
                  <a:txBody>
                    <a:bodyPr/>
                    <a:lstStyle/>
                    <a:p>
                      <a:pPr algn="ctr" fontAlgn="ctr"/>
                      <a:r>
                        <a:rPr lang="id-ID" sz="1100" u="none" strike="noStrike" dirty="0">
                          <a:effectLst/>
                          <a:latin typeface="+mn-lt"/>
                        </a:rPr>
                        <a:t>237</a:t>
                      </a:r>
                      <a:endParaRPr lang="id-ID" sz="1100" b="1" i="0" u="none" strike="noStrike" dirty="0">
                        <a:solidFill>
                          <a:srgbClr val="000000"/>
                        </a:solidFill>
                        <a:effectLst/>
                        <a:latin typeface="+mn-lt"/>
                      </a:endParaRPr>
                    </a:p>
                  </a:txBody>
                  <a:tcPr marL="3583" marR="3583" marT="3583" marB="0" anchor="ctr"/>
                </a:tc>
                <a:extLst>
                  <a:ext uri="{0D108BD9-81ED-4DB2-BD59-A6C34878D82A}">
                    <a16:rowId xmlns="" xmlns:a16="http://schemas.microsoft.com/office/drawing/2014/main" val="1194392148"/>
                  </a:ext>
                </a:extLst>
              </a:tr>
              <a:tr h="192601">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l" fontAlgn="ctr"/>
                      <a:r>
                        <a:rPr lang="id-ID" sz="1100" u="none" strike="noStrike">
                          <a:effectLst/>
                          <a:latin typeface="+mn-lt"/>
                        </a:rPr>
                        <a:t>Ket : </a:t>
                      </a: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b"/>
                      <a:endParaRPr lang="id-ID" sz="1100" b="0" i="0" u="none" strike="noStrike">
                        <a:solidFill>
                          <a:srgbClr val="000000"/>
                        </a:solidFill>
                        <a:effectLst/>
                        <a:latin typeface="+mn-lt"/>
                      </a:endParaRPr>
                    </a:p>
                  </a:txBody>
                  <a:tcPr marL="3583" marR="3583" marT="3583" marB="0" anchor="b"/>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r>
                        <a:rPr lang="id-ID" sz="1100" u="none" strike="noStrike">
                          <a:effectLst/>
                          <a:latin typeface="+mn-lt"/>
                        </a:rPr>
                        <a:t>53,02</a:t>
                      </a:r>
                      <a:endParaRPr lang="id-ID" sz="1100" b="1" i="0" u="none" strike="noStrike">
                        <a:solidFill>
                          <a:srgbClr val="000000"/>
                        </a:solidFill>
                        <a:effectLst/>
                        <a:latin typeface="+mn-lt"/>
                      </a:endParaRPr>
                    </a:p>
                  </a:txBody>
                  <a:tcPr marL="3583" marR="3583" marT="3583" marB="0" anchor="ctr"/>
                </a:tc>
                <a:tc>
                  <a:txBody>
                    <a:bodyPr/>
                    <a:lstStyle/>
                    <a:p>
                      <a:pPr algn="l" fontAlgn="ctr"/>
                      <a:r>
                        <a:rPr lang="id-ID" sz="1100" u="none" strike="noStrike">
                          <a:effectLst/>
                          <a:latin typeface="+mn-lt"/>
                        </a:rPr>
                        <a:t>%</a:t>
                      </a:r>
                      <a:endParaRPr lang="id-ID" sz="1100" b="1" i="0" u="none" strike="noStrike">
                        <a:solidFill>
                          <a:srgbClr val="000000"/>
                        </a:solidFill>
                        <a:effectLst/>
                        <a:latin typeface="+mn-lt"/>
                      </a:endParaRPr>
                    </a:p>
                  </a:txBody>
                  <a:tcPr marL="3583" marR="3583" marT="3583" marB="0" anchor="ctr"/>
                </a:tc>
                <a:extLst>
                  <a:ext uri="{0D108BD9-81ED-4DB2-BD59-A6C34878D82A}">
                    <a16:rowId xmlns="" xmlns:a16="http://schemas.microsoft.com/office/drawing/2014/main" val="1439346171"/>
                  </a:ext>
                </a:extLst>
              </a:tr>
              <a:tr h="323626">
                <a:tc>
                  <a:txBody>
                    <a:bodyPr/>
                    <a:lstStyle/>
                    <a:p>
                      <a:pPr algn="ctr" fontAlgn="ctr"/>
                      <a:endParaRPr lang="id-ID" sz="1100" b="0" i="0" u="none" strike="noStrike">
                        <a:solidFill>
                          <a:srgbClr val="000000"/>
                        </a:solidFill>
                        <a:effectLst/>
                        <a:latin typeface="+mn-lt"/>
                      </a:endParaRPr>
                    </a:p>
                  </a:txBody>
                  <a:tcPr marL="3583" marR="3583" marT="3583" marB="0" anchor="ctr"/>
                </a:tc>
                <a:tc gridSpan="7">
                  <a:txBody>
                    <a:bodyPr/>
                    <a:lstStyle/>
                    <a:p>
                      <a:pPr algn="l" fontAlgn="ctr"/>
                      <a:r>
                        <a:rPr lang="id-ID" sz="1100" u="none" strike="noStrike">
                          <a:effectLst/>
                          <a:latin typeface="+mn-lt"/>
                        </a:rPr>
                        <a:t>1. Satu Jabatan Eselon III di Pusat Data dan Informasi Ilmu Pengetahuan Teknologi dan Pendidikan Tinggi masih kosong </a:t>
                      </a:r>
                      <a:endParaRPr lang="id-ID" sz="1100" b="0" i="0" u="none" strike="noStrike">
                        <a:solidFill>
                          <a:srgbClr val="000000"/>
                        </a:solidFill>
                        <a:effectLst/>
                        <a:latin typeface="+mn-lt"/>
                      </a:endParaRPr>
                    </a:p>
                  </a:txBody>
                  <a:tcPr marL="3583" marR="3583" marT="3583" marB="0" anchor="ct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l" fontAlgn="b"/>
                      <a:endParaRPr lang="id-ID" sz="1100" b="0" i="0" u="none" strike="noStrike">
                        <a:solidFill>
                          <a:srgbClr val="000000"/>
                        </a:solidFill>
                        <a:effectLst/>
                        <a:latin typeface="+mn-lt"/>
                      </a:endParaRPr>
                    </a:p>
                  </a:txBody>
                  <a:tcPr marL="3583" marR="3583" marT="3583" marB="0" anchor="b"/>
                </a:tc>
                <a:tc>
                  <a:txBody>
                    <a:bodyPr/>
                    <a:lstStyle/>
                    <a:p>
                      <a:pPr algn="l" fontAlgn="b"/>
                      <a:endParaRPr lang="id-ID" sz="1100" b="0" i="0" u="none" strike="noStrike">
                        <a:solidFill>
                          <a:srgbClr val="000000"/>
                        </a:solidFill>
                        <a:effectLst/>
                        <a:latin typeface="+mn-lt"/>
                      </a:endParaRPr>
                    </a:p>
                  </a:txBody>
                  <a:tcPr marL="3583" marR="3583" marT="3583" marB="0" anchor="b"/>
                </a:tc>
                <a:extLst>
                  <a:ext uri="{0D108BD9-81ED-4DB2-BD59-A6C34878D82A}">
                    <a16:rowId xmlns="" xmlns:a16="http://schemas.microsoft.com/office/drawing/2014/main" val="2315725727"/>
                  </a:ext>
                </a:extLst>
              </a:tr>
              <a:tr h="323626">
                <a:tc>
                  <a:txBody>
                    <a:bodyPr/>
                    <a:lstStyle/>
                    <a:p>
                      <a:pPr algn="ctr" fontAlgn="ctr"/>
                      <a:endParaRPr lang="id-ID" sz="1100" b="0" i="0" u="none" strike="noStrike">
                        <a:solidFill>
                          <a:srgbClr val="000000"/>
                        </a:solidFill>
                        <a:effectLst/>
                        <a:latin typeface="+mn-lt"/>
                      </a:endParaRPr>
                    </a:p>
                  </a:txBody>
                  <a:tcPr marL="3583" marR="3583" marT="3583" marB="0" anchor="ctr"/>
                </a:tc>
                <a:tc gridSpan="7">
                  <a:txBody>
                    <a:bodyPr/>
                    <a:lstStyle/>
                    <a:p>
                      <a:pPr algn="l" fontAlgn="ctr"/>
                      <a:r>
                        <a:rPr lang="id-ID" sz="1100" u="none" strike="noStrike" dirty="0">
                          <a:effectLst/>
                          <a:latin typeface="+mn-lt"/>
                        </a:rPr>
                        <a:t>2. Satu Jabatan Eselon IV di Biro Hukum dan Organisasi dan Satu Jabatan Eselon IV di Biro Kerjasama dan Komunikasi Publik masih kosong </a:t>
                      </a:r>
                      <a:endParaRPr lang="id-ID" sz="1100" b="0" i="0" u="none" strike="noStrike" dirty="0">
                        <a:solidFill>
                          <a:srgbClr val="000000"/>
                        </a:solidFill>
                        <a:effectLst/>
                        <a:latin typeface="+mn-lt"/>
                      </a:endParaRPr>
                    </a:p>
                  </a:txBody>
                  <a:tcPr marL="3583" marR="3583" marT="3583" marB="0" anchor="ct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ctr" fontAlgn="ctr"/>
                      <a:endParaRPr lang="id-ID" sz="1100" b="0" i="0" u="none" strike="noStrike">
                        <a:solidFill>
                          <a:srgbClr val="000000"/>
                        </a:solidFill>
                        <a:effectLst/>
                        <a:latin typeface="+mn-lt"/>
                      </a:endParaRPr>
                    </a:p>
                  </a:txBody>
                  <a:tcPr marL="3583" marR="3583" marT="3583" marB="0" anchor="ctr"/>
                </a:tc>
                <a:tc>
                  <a:txBody>
                    <a:bodyPr/>
                    <a:lstStyle/>
                    <a:p>
                      <a:pPr algn="l" fontAlgn="b"/>
                      <a:endParaRPr lang="id-ID" sz="1100" b="0" i="0" u="none" strike="noStrike">
                        <a:solidFill>
                          <a:srgbClr val="000000"/>
                        </a:solidFill>
                        <a:effectLst/>
                        <a:latin typeface="+mn-lt"/>
                      </a:endParaRPr>
                    </a:p>
                  </a:txBody>
                  <a:tcPr marL="3583" marR="3583" marT="3583" marB="0" anchor="b"/>
                </a:tc>
                <a:tc>
                  <a:txBody>
                    <a:bodyPr/>
                    <a:lstStyle/>
                    <a:p>
                      <a:pPr algn="l" fontAlgn="b"/>
                      <a:endParaRPr lang="id-ID" sz="1100" b="0" i="0" u="none" strike="noStrike" dirty="0">
                        <a:solidFill>
                          <a:srgbClr val="000000"/>
                        </a:solidFill>
                        <a:effectLst/>
                        <a:latin typeface="+mn-lt"/>
                      </a:endParaRPr>
                    </a:p>
                  </a:txBody>
                  <a:tcPr marL="3583" marR="3583" marT="3583" marB="0" anchor="b"/>
                </a:tc>
                <a:extLst>
                  <a:ext uri="{0D108BD9-81ED-4DB2-BD59-A6C34878D82A}">
                    <a16:rowId xmlns="" xmlns:a16="http://schemas.microsoft.com/office/drawing/2014/main" val="1104675234"/>
                  </a:ext>
                </a:extLst>
              </a:tr>
            </a:tbl>
          </a:graphicData>
        </a:graphic>
      </p:graphicFrame>
    </p:spTree>
    <p:extLst>
      <p:ext uri="{BB962C8B-B14F-4D97-AF65-F5344CB8AC3E}">
        <p14:creationId xmlns:p14="http://schemas.microsoft.com/office/powerpoint/2010/main" val="3333658833"/>
      </p:ext>
    </p:extLst>
  </p:cSld>
  <p:clrMapOvr>
    <a:masterClrMapping/>
  </p:clrMapOvr>
  <p:transition spd="med">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347200559"/>
              </p:ext>
            </p:extLst>
          </p:nvPr>
        </p:nvGraphicFramePr>
        <p:xfrm>
          <a:off x="0" y="2"/>
          <a:ext cx="12191999" cy="6857999"/>
        </p:xfrm>
        <a:graphic>
          <a:graphicData uri="http://schemas.openxmlformats.org/drawingml/2006/table">
            <a:tbl>
              <a:tblPr>
                <a:tableStyleId>{5C22544A-7EE6-4342-B048-85BDC9FD1C3A}</a:tableStyleId>
              </a:tblPr>
              <a:tblGrid>
                <a:gridCol w="618586">
                  <a:extLst>
                    <a:ext uri="{9D8B030D-6E8A-4147-A177-3AD203B41FA5}">
                      <a16:colId xmlns="" xmlns:a16="http://schemas.microsoft.com/office/drawing/2014/main" val="230528381"/>
                    </a:ext>
                  </a:extLst>
                </a:gridCol>
                <a:gridCol w="8480472">
                  <a:extLst>
                    <a:ext uri="{9D8B030D-6E8A-4147-A177-3AD203B41FA5}">
                      <a16:colId xmlns="" xmlns:a16="http://schemas.microsoft.com/office/drawing/2014/main" val="3533765144"/>
                    </a:ext>
                  </a:extLst>
                </a:gridCol>
                <a:gridCol w="3092941">
                  <a:extLst>
                    <a:ext uri="{9D8B030D-6E8A-4147-A177-3AD203B41FA5}">
                      <a16:colId xmlns="" xmlns:a16="http://schemas.microsoft.com/office/drawing/2014/main" val="868479682"/>
                    </a:ext>
                  </a:extLst>
                </a:gridCol>
              </a:tblGrid>
              <a:tr h="274527">
                <a:tc gridSpan="3">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REKAPAN DATA JUMLAH WAJIB LHKPN KEMRISTEKDIKTI </a:t>
                      </a:r>
                      <a:endParaRPr lang="id-ID"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hMerge="1">
                  <a:txBody>
                    <a:bodyPr/>
                    <a:lstStyle/>
                    <a:p>
                      <a:endParaRPr lang="id-ID"/>
                    </a:p>
                  </a:txBody>
                  <a:tcPr/>
                </a:tc>
                <a:tc hMerge="1">
                  <a:txBody>
                    <a:bodyPr/>
                    <a:lstStyle/>
                    <a:p>
                      <a:endParaRPr lang="id-ID"/>
                    </a:p>
                  </a:txBody>
                  <a:tcPr/>
                </a:tc>
                <a:extLst>
                  <a:ext uri="{0D108BD9-81ED-4DB2-BD59-A6C34878D82A}">
                    <a16:rowId xmlns="" xmlns:a16="http://schemas.microsoft.com/office/drawing/2014/main" val="1466738264"/>
                  </a:ext>
                </a:extLst>
              </a:tr>
              <a:tr h="274527">
                <a:tc>
                  <a:txBody>
                    <a:bodyPr/>
                    <a:lstStyle/>
                    <a:p>
                      <a:pPr algn="ctr" fontAlgn="ctr"/>
                      <a:endParaRPr lang="id-ID" sz="1600" b="1"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endParaRPr lang="id-ID" sz="1600" b="1"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endParaRPr lang="id-ID" sz="1600" b="1"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2955489413"/>
                  </a:ext>
                </a:extLst>
              </a:tr>
              <a:tr h="274527">
                <a:tc>
                  <a:txBody>
                    <a:bodyPr/>
                    <a:lstStyle/>
                    <a:p>
                      <a:pPr algn="ctr" fontAlgn="ctr"/>
                      <a:endParaRPr lang="id-ID" sz="1600" b="1"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endParaRPr lang="id-ID" sz="1600" b="1"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endParaRPr lang="id-ID" sz="1600" b="1"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822185766"/>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NO</a:t>
                      </a:r>
                      <a:endParaRPr lang="id-ID" sz="1600" b="1"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UNIT KERJA </a:t>
                      </a:r>
                      <a:endParaRPr lang="id-ID" sz="1600" b="1"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TOTAL </a:t>
                      </a:r>
                      <a:endParaRPr lang="id-ID" sz="1600" b="1"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4010617497"/>
                  </a:ext>
                </a:extLst>
              </a:tr>
              <a:tr h="543878">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1</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es-ES" sz="1600" u="none" strike="noStrike">
                          <a:effectLst/>
                          <a:latin typeface="Times New Roman" panose="02020603050405020304" pitchFamily="18" charset="0"/>
                          <a:cs typeface="Times New Roman" panose="02020603050405020304" pitchFamily="18" charset="0"/>
                        </a:rPr>
                        <a:t>UNIVERSITAS PEMBANGUNAN NASIONAL "VETERAN" YOGYAKARTA</a:t>
                      </a:r>
                      <a:endParaRPr lang="es-E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77</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65778853"/>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dirty="0" smtClean="0">
                          <a:effectLst/>
                          <a:latin typeface="Times New Roman" panose="02020603050405020304" pitchFamily="18" charset="0"/>
                          <a:cs typeface="Times New Roman" panose="02020603050405020304" pitchFamily="18" charset="0"/>
                        </a:rPr>
                        <a:t>UNIVERSITAS </a:t>
                      </a:r>
                      <a:r>
                        <a:rPr lang="id-ID" sz="1600" u="none" strike="noStrike" dirty="0">
                          <a:effectLst/>
                          <a:latin typeface="Times New Roman" panose="02020603050405020304" pitchFamily="18" charset="0"/>
                          <a:cs typeface="Times New Roman" panose="02020603050405020304" pitchFamily="18" charset="0"/>
                        </a:rPr>
                        <a:t>KHAIRUN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113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754382572"/>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POLITEKNIK NEGERI BENGKALIS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31</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2140921100"/>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UNIVERSITAS NEGERI MAKASSAR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240</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2610475021"/>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POLITEKNIK NEGERI NUSA UTARA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1702151592"/>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6</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POLITEKNIK NEGERI BANYUWANGI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19</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1212957466"/>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7</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KOPERTIS WILAYAH II</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8</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129672540"/>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8</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POLITEKNIK NEGERI PONTIANAK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61</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2275845861"/>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9</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KOPERTIS WILAYAH IV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10</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1071721803"/>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10</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MUSAMUS</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76</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2194847534"/>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11</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TANJUNG PURA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308</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2478738312"/>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12</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POLITEKNIK MARITIM NEGERI INDONESIA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16</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3312345239"/>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POLITEKNIK MANFAKTUR NEGERI BANDUNG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35</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1202626474"/>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POLITEKNIK PERTANIAN NEGERI PANGKAJENE KEPULAUAN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27</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3398613858"/>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KOPERTIS WILAYAH XI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16</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1229131545"/>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16</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NEGERI PADANG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131</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719926334"/>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17</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KOPERTIS WILAYAH VIII DENPASAR</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10</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904180930"/>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18</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KOPERTIS WILAYAH IX SULAWESI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15</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3418480169"/>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19</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JEMBER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393</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2803396278"/>
                  </a:ext>
                </a:extLst>
              </a:tr>
              <a:tr h="274527">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20</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SEBELAS MARET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250</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86" marR="4686" marT="4686" marB="0" anchor="ctr"/>
                </a:tc>
                <a:extLst>
                  <a:ext uri="{0D108BD9-81ED-4DB2-BD59-A6C34878D82A}">
                    <a16:rowId xmlns="" xmlns:a16="http://schemas.microsoft.com/office/drawing/2014/main" val="1904426185"/>
                  </a:ext>
                </a:extLst>
              </a:tr>
            </a:tbl>
          </a:graphicData>
        </a:graphic>
      </p:graphicFrame>
    </p:spTree>
    <p:extLst>
      <p:ext uri="{BB962C8B-B14F-4D97-AF65-F5344CB8AC3E}">
        <p14:creationId xmlns:p14="http://schemas.microsoft.com/office/powerpoint/2010/main" val="3065595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131836"/>
              </p:ext>
            </p:extLst>
          </p:nvPr>
        </p:nvGraphicFramePr>
        <p:xfrm>
          <a:off x="0" y="-13"/>
          <a:ext cx="12192000" cy="6858012"/>
        </p:xfrm>
        <a:graphic>
          <a:graphicData uri="http://schemas.openxmlformats.org/drawingml/2006/table">
            <a:tbl>
              <a:tblPr>
                <a:tableStyleId>{5C22544A-7EE6-4342-B048-85BDC9FD1C3A}</a:tableStyleId>
              </a:tblPr>
              <a:tblGrid>
                <a:gridCol w="618588">
                  <a:extLst>
                    <a:ext uri="{9D8B030D-6E8A-4147-A177-3AD203B41FA5}">
                      <a16:colId xmlns="" xmlns:a16="http://schemas.microsoft.com/office/drawing/2014/main" val="3417348903"/>
                    </a:ext>
                  </a:extLst>
                </a:gridCol>
                <a:gridCol w="8480473">
                  <a:extLst>
                    <a:ext uri="{9D8B030D-6E8A-4147-A177-3AD203B41FA5}">
                      <a16:colId xmlns="" xmlns:a16="http://schemas.microsoft.com/office/drawing/2014/main" val="3796258899"/>
                    </a:ext>
                  </a:extLst>
                </a:gridCol>
                <a:gridCol w="3092939">
                  <a:extLst>
                    <a:ext uri="{9D8B030D-6E8A-4147-A177-3AD203B41FA5}">
                      <a16:colId xmlns="" xmlns:a16="http://schemas.microsoft.com/office/drawing/2014/main" val="1223187137"/>
                    </a:ext>
                  </a:extLst>
                </a:gridCol>
              </a:tblGrid>
              <a:tr h="326572">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21</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TIDAR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2920190373"/>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22</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POLITEKNIK NEGERI SRIWIJAYA</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53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2500835644"/>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KHAIRUN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111</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3962026734"/>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ANDALAS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354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2918171888"/>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POLITEKNIK NEGERI BALI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42</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2295748497"/>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26</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SAM RATULANGI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471</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12021297"/>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27</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KOPERTIS WILAYAH V</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2032255000"/>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28</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UNIVERSITAS PENDIDIKAN GANESHA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218</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3201927870"/>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29</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POLITEKNIK NEGERI CILACAP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3294611117"/>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30</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POLITEKNIK NEGERI MANADO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51</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1305514574"/>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31</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NEGERI MANADO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167</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2615208841"/>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32</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JENDERAL SOEDIRMAN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351</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541704627"/>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KOPERTIS WILAYAH XIV PAPUA DAN PAPUA BARAT</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6</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3014739429"/>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NEGERI MALANG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2851803024"/>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NEGERI GORONTALO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290</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613908178"/>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36</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ISBI ACEH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3825384233"/>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37</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POLITEKNIK NEGERI BATAM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2932126470"/>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38</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RIAU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254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1014275436"/>
                  </a:ext>
                </a:extLst>
              </a:tr>
              <a:tr h="326572">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39</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UDAYANA</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188</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2142810158"/>
                  </a:ext>
                </a:extLst>
              </a:tr>
              <a:tr h="326572">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40</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UNIVERSITAS TEUKU UMAR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56</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323" marR="5323" marT="5323" marB="0" anchor="ctr"/>
                </a:tc>
                <a:extLst>
                  <a:ext uri="{0D108BD9-81ED-4DB2-BD59-A6C34878D82A}">
                    <a16:rowId xmlns="" xmlns:a16="http://schemas.microsoft.com/office/drawing/2014/main" val="3293118253"/>
                  </a:ext>
                </a:extLst>
              </a:tr>
              <a:tr h="326572">
                <a:tc>
                  <a:txBody>
                    <a:bodyPr/>
                    <a:lstStyle/>
                    <a:p>
                      <a:pPr algn="ctr" rtl="0" fontAlgn="ctr"/>
                      <a:r>
                        <a:rPr lang="id-ID" sz="1600" b="0" i="0" u="none" strike="noStrike" dirty="0">
                          <a:solidFill>
                            <a:srgbClr val="000000"/>
                          </a:solidFill>
                          <a:latin typeface="Times New Roman"/>
                        </a:rPr>
                        <a:t>41</a:t>
                      </a:r>
                    </a:p>
                  </a:txBody>
                  <a:tcPr marL="9525" marR="9525" marT="9525" marB="0" anchor="ctr"/>
                </a:tc>
                <a:tc>
                  <a:txBody>
                    <a:bodyPr/>
                    <a:lstStyle/>
                    <a:p>
                      <a:pPr algn="l" rtl="0" fontAlgn="ctr"/>
                      <a:r>
                        <a:rPr lang="id-ID" sz="1600" b="0" i="0" u="none" strike="noStrike" dirty="0">
                          <a:solidFill>
                            <a:srgbClr val="000000"/>
                          </a:solidFill>
                          <a:latin typeface="Times New Roman"/>
                        </a:rPr>
                        <a:t>UNIVERSITAS BANGKA BELITUNG  </a:t>
                      </a:r>
                    </a:p>
                  </a:txBody>
                  <a:tcPr marL="9525" marR="9525" marT="9525" marB="0" anchor="ctr"/>
                </a:tc>
                <a:tc>
                  <a:txBody>
                    <a:bodyPr/>
                    <a:lstStyle/>
                    <a:p>
                      <a:pPr algn="ctr" rtl="0" fontAlgn="ctr"/>
                      <a:r>
                        <a:rPr lang="id-ID" sz="1600" b="0" i="0" u="none" strike="noStrike" dirty="0">
                          <a:solidFill>
                            <a:srgbClr val="000000"/>
                          </a:solidFill>
                          <a:latin typeface="Times New Roman"/>
                        </a:rPr>
                        <a:t>58</a:t>
                      </a:r>
                    </a:p>
                  </a:txBody>
                  <a:tcPr marL="9525" marR="9525" marT="9525" marB="0" anchor="ctr"/>
                </a:tc>
              </a:tr>
            </a:tbl>
          </a:graphicData>
        </a:graphic>
      </p:graphicFrame>
    </p:spTree>
    <p:extLst>
      <p:ext uri="{BB962C8B-B14F-4D97-AF65-F5344CB8AC3E}">
        <p14:creationId xmlns:p14="http://schemas.microsoft.com/office/powerpoint/2010/main" val="2118580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29625592"/>
              </p:ext>
            </p:extLst>
          </p:nvPr>
        </p:nvGraphicFramePr>
        <p:xfrm>
          <a:off x="-1" y="-6"/>
          <a:ext cx="12192000" cy="5908304"/>
        </p:xfrm>
        <a:graphic>
          <a:graphicData uri="http://schemas.openxmlformats.org/drawingml/2006/table">
            <a:tbl>
              <a:tblPr>
                <a:tableStyleId>{5C22544A-7EE6-4342-B048-85BDC9FD1C3A}</a:tableStyleId>
              </a:tblPr>
              <a:tblGrid>
                <a:gridCol w="618588">
                  <a:extLst>
                    <a:ext uri="{9D8B030D-6E8A-4147-A177-3AD203B41FA5}">
                      <a16:colId xmlns="" xmlns:a16="http://schemas.microsoft.com/office/drawing/2014/main" val="314832998"/>
                    </a:ext>
                  </a:extLst>
                </a:gridCol>
                <a:gridCol w="8480471">
                  <a:extLst>
                    <a:ext uri="{9D8B030D-6E8A-4147-A177-3AD203B41FA5}">
                      <a16:colId xmlns="" xmlns:a16="http://schemas.microsoft.com/office/drawing/2014/main" val="3566730907"/>
                    </a:ext>
                  </a:extLst>
                </a:gridCol>
                <a:gridCol w="3092941">
                  <a:extLst>
                    <a:ext uri="{9D8B030D-6E8A-4147-A177-3AD203B41FA5}">
                      <a16:colId xmlns="" xmlns:a16="http://schemas.microsoft.com/office/drawing/2014/main" val="1552673284"/>
                    </a:ext>
                  </a:extLst>
                </a:gridCol>
              </a:tblGrid>
              <a:tr h="369269">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42</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POLITEKNIK NEGERI MADIUN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24</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1663187652"/>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NEGERI MALIKUSSALEH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106</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3309177864"/>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NEGERI JAKARTA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293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3084839142"/>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PADJAJARAN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485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1470990762"/>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46</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DIPONEGORO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280</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54629635"/>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47</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UNIVERSITAS NEGERI SEMARANG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133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4020748705"/>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48</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BORNEO TARAKAN</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22</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3327982457"/>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49</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POLITEKNIK PERTANIAN NEGERI SAMARINDA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27</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1206415732"/>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50</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POLITEKNIK NEGERI INDRAMAYU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16</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827958569"/>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51</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ITB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158</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2358230108"/>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52</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UNIVERSITAS NEGERI YOGYAKARTA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234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4154295400"/>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53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UNIVERSITAS TERBUKA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117</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3987526311"/>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54</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UNIVERSITAS LAMPUNG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287</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2099075725"/>
                  </a:ext>
                </a:extLst>
              </a:tr>
              <a:tr h="369269">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55</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a:effectLst/>
                          <a:latin typeface="Times New Roman" panose="02020603050405020304" pitchFamily="18" charset="0"/>
                          <a:cs typeface="Times New Roman" panose="02020603050405020304" pitchFamily="18" charset="0"/>
                        </a:rPr>
                        <a:t>INSTITUT TEKNOLOGI SEPULUH NOVEMBER </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a:effectLst/>
                          <a:latin typeface="Times New Roman" panose="02020603050405020304" pitchFamily="18" charset="0"/>
                          <a:cs typeface="Times New Roman" panose="02020603050405020304" pitchFamily="18" charset="0"/>
                        </a:rPr>
                        <a:t>243</a:t>
                      </a:r>
                      <a:endParaRPr lang="id-ID"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3277633347"/>
                  </a:ext>
                </a:extLst>
              </a:tr>
              <a:tr h="369269">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56</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u="none" strike="noStrike" dirty="0">
                          <a:effectLst/>
                          <a:latin typeface="Times New Roman" panose="02020603050405020304" pitchFamily="18" charset="0"/>
                          <a:cs typeface="Times New Roman" panose="02020603050405020304" pitchFamily="18" charset="0"/>
                        </a:rPr>
                        <a:t>POLITEKNIK NEGERI BANDUNG (POLBAN)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u="none" strike="noStrike" dirty="0">
                          <a:effectLst/>
                          <a:latin typeface="Times New Roman" panose="02020603050405020304" pitchFamily="18" charset="0"/>
                          <a:cs typeface="Times New Roman" panose="02020603050405020304" pitchFamily="18" charset="0"/>
                        </a:rPr>
                        <a:t>113</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extLst>
                  <a:ext uri="{0D108BD9-81ED-4DB2-BD59-A6C34878D82A}">
                    <a16:rowId xmlns="" xmlns:a16="http://schemas.microsoft.com/office/drawing/2014/main" val="3922379990"/>
                  </a:ext>
                </a:extLst>
              </a:tr>
              <a:tr h="369269">
                <a:tc>
                  <a:txBody>
                    <a:bodyPr/>
                    <a:lstStyle/>
                    <a:p>
                      <a:pPr algn="ctr" fontAlgn="ctr"/>
                      <a:r>
                        <a:rPr lang="id-ID" sz="1600" b="0" i="0" u="none" strike="noStrike" dirty="0" smtClean="0">
                          <a:solidFill>
                            <a:srgbClr val="000000"/>
                          </a:solidFill>
                          <a:effectLst/>
                          <a:latin typeface="Times New Roman" panose="02020603050405020304" pitchFamily="18" charset="0"/>
                          <a:cs typeface="Times New Roman" panose="02020603050405020304" pitchFamily="18" charset="0"/>
                        </a:rPr>
                        <a:t>57</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l" fontAlgn="ctr"/>
                      <a:r>
                        <a:rPr lang="id-ID" sz="1600" b="0" i="0" u="none" strike="noStrike" dirty="0" smtClean="0">
                          <a:solidFill>
                            <a:srgbClr val="000000"/>
                          </a:solidFill>
                          <a:effectLst/>
                          <a:latin typeface="Times New Roman" panose="02020603050405020304" pitchFamily="18" charset="0"/>
                          <a:cs typeface="Times New Roman" panose="02020603050405020304" pitchFamily="18" charset="0"/>
                        </a:rPr>
                        <a:t>POLITEKNIK NEGERI BALIKPAPAN</a:t>
                      </a:r>
                      <a:r>
                        <a:rPr lang="id-ID" sz="1600" b="0" i="0" u="none" strike="noStrike" baseline="0" dirty="0" smtClean="0">
                          <a:solidFill>
                            <a:srgbClr val="000000"/>
                          </a:solidFill>
                          <a:effectLst/>
                          <a:latin typeface="Times New Roman" panose="02020603050405020304" pitchFamily="18" charset="0"/>
                          <a:cs typeface="Times New Roman" panose="02020603050405020304" pitchFamily="18" charset="0"/>
                        </a:rPr>
                        <a:t> </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c>
                  <a:txBody>
                    <a:bodyPr/>
                    <a:lstStyle/>
                    <a:p>
                      <a:pPr algn="ctr" fontAlgn="ctr"/>
                      <a:r>
                        <a:rPr lang="id-ID" sz="1600" b="0" i="0" u="none" strike="noStrike" dirty="0" smtClean="0">
                          <a:solidFill>
                            <a:srgbClr val="000000"/>
                          </a:solidFill>
                          <a:effectLst/>
                          <a:latin typeface="Times New Roman" panose="02020603050405020304" pitchFamily="18" charset="0"/>
                          <a:cs typeface="Times New Roman" panose="02020603050405020304" pitchFamily="18" charset="0"/>
                        </a:rPr>
                        <a:t>15</a:t>
                      </a:r>
                      <a:endParaRPr lang="id-ID"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654" marR="6654" marT="6654" marB="0" anchor="ctr"/>
                </a:tc>
              </a:tr>
            </a:tbl>
          </a:graphicData>
        </a:graphic>
      </p:graphicFrame>
      <p:sp>
        <p:nvSpPr>
          <p:cNvPr id="6" name="TextBox 5"/>
          <p:cNvSpPr txBox="1"/>
          <p:nvPr/>
        </p:nvSpPr>
        <p:spPr>
          <a:xfrm>
            <a:off x="7538492" y="6137753"/>
            <a:ext cx="5098093" cy="382044"/>
          </a:xfrm>
          <a:prstGeom prst="rect">
            <a:avLst/>
          </a:prstGeom>
          <a:noFill/>
        </p:spPr>
        <p:txBody>
          <a:bodyPr wrap="square" rtlCol="0">
            <a:spAutoFit/>
          </a:bodyPr>
          <a:lstStyle/>
          <a:p>
            <a:r>
              <a:rPr lang="id-ID" dirty="0"/>
              <a:t>Total Seluruh Wajib LHKPN : </a:t>
            </a:r>
            <a:r>
              <a:rPr lang="id-ID" dirty="0" smtClean="0"/>
              <a:t>7210</a:t>
            </a:r>
            <a:endParaRPr lang="id-ID" dirty="0"/>
          </a:p>
        </p:txBody>
      </p:sp>
    </p:spTree>
    <p:extLst>
      <p:ext uri="{BB962C8B-B14F-4D97-AF65-F5344CB8AC3E}">
        <p14:creationId xmlns:p14="http://schemas.microsoft.com/office/powerpoint/2010/main" val="1471578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MOHON MASUKANNYA</a:t>
            </a:r>
            <a:endParaRPr lang="id-ID" sz="2800" dirty="0"/>
          </a:p>
        </p:txBody>
      </p:sp>
      <p:sp>
        <p:nvSpPr>
          <p:cNvPr id="3" name="Content Placeholder 2"/>
          <p:cNvSpPr>
            <a:spLocks noGrp="1"/>
          </p:cNvSpPr>
          <p:nvPr>
            <p:ph idx="1"/>
          </p:nvPr>
        </p:nvSpPr>
        <p:spPr/>
        <p:txBody>
          <a:bodyPr>
            <a:normAutofit/>
          </a:bodyPr>
          <a:lstStyle/>
          <a:p>
            <a:pPr marL="0" indent="0" algn="ctr">
              <a:buNone/>
            </a:pPr>
            <a:r>
              <a:rPr lang="id-ID" sz="5400" dirty="0"/>
              <a:t>TERIMA KASIH</a:t>
            </a:r>
          </a:p>
        </p:txBody>
      </p:sp>
    </p:spTree>
    <p:extLst>
      <p:ext uri="{BB962C8B-B14F-4D97-AF65-F5344CB8AC3E}">
        <p14:creationId xmlns:p14="http://schemas.microsoft.com/office/powerpoint/2010/main" val="760846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DASAR HUKUM</a:t>
            </a:r>
          </a:p>
        </p:txBody>
      </p:sp>
      <p:sp>
        <p:nvSpPr>
          <p:cNvPr id="3" name="Content Placeholder 2"/>
          <p:cNvSpPr>
            <a:spLocks noGrp="1"/>
          </p:cNvSpPr>
          <p:nvPr>
            <p:ph idx="1"/>
          </p:nvPr>
        </p:nvSpPr>
        <p:spPr/>
        <p:txBody>
          <a:bodyPr/>
          <a:lstStyle/>
          <a:p>
            <a:pPr marL="457200" indent="-457200">
              <a:buAutoNum type="arabicPeriod"/>
            </a:pPr>
            <a:r>
              <a:rPr lang="id-ID" dirty="0"/>
              <a:t>UU no 28 tahun 1999</a:t>
            </a:r>
          </a:p>
          <a:p>
            <a:pPr marL="457200" indent="-457200">
              <a:buAutoNum type="arabicPeriod"/>
            </a:pPr>
            <a:r>
              <a:rPr lang="id-ID" dirty="0"/>
              <a:t>UU no 30 tahun 2002</a:t>
            </a:r>
          </a:p>
          <a:p>
            <a:pPr marL="457200" indent="-457200">
              <a:buAutoNum type="arabicPeriod"/>
            </a:pPr>
            <a:r>
              <a:rPr lang="id-ID" dirty="0"/>
              <a:t>Keputusan KPK no. KEP 07/KPK/02/2005</a:t>
            </a:r>
          </a:p>
          <a:p>
            <a:pPr marL="457200" indent="-457200">
              <a:buAutoNum type="arabicPeriod"/>
            </a:pPr>
            <a:r>
              <a:rPr lang="id-ID" dirty="0"/>
              <a:t>Peraturan Menteri Riset Teknologi dan Pendidikan Tinggi no. 43 </a:t>
            </a:r>
            <a:r>
              <a:rPr lang="id-ID"/>
              <a:t>tahun </a:t>
            </a:r>
            <a:r>
              <a:rPr lang="id-ID" smtClean="0"/>
              <a:t>2015 </a:t>
            </a:r>
            <a:r>
              <a:rPr lang="id-ID" dirty="0"/>
              <a:t>tentang Penyampaian Laporan Harta Kekayaan Penyelenggara Negara (LHKPN) di lingkungan Kemristekdikti</a:t>
            </a:r>
          </a:p>
          <a:p>
            <a:endParaRPr lang="id-ID" dirty="0"/>
          </a:p>
        </p:txBody>
      </p:sp>
    </p:spTree>
    <p:extLst>
      <p:ext uri="{BB962C8B-B14F-4D97-AF65-F5344CB8AC3E}">
        <p14:creationId xmlns:p14="http://schemas.microsoft.com/office/powerpoint/2010/main" val="3784553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TUJUAN</a:t>
            </a:r>
          </a:p>
        </p:txBody>
      </p:sp>
      <p:sp>
        <p:nvSpPr>
          <p:cNvPr id="3" name="Content Placeholder 2"/>
          <p:cNvSpPr>
            <a:spLocks noGrp="1"/>
          </p:cNvSpPr>
          <p:nvPr>
            <p:ph idx="1"/>
          </p:nvPr>
        </p:nvSpPr>
        <p:spPr/>
        <p:txBody>
          <a:bodyPr>
            <a:normAutofit/>
          </a:bodyPr>
          <a:lstStyle/>
          <a:p>
            <a:r>
              <a:rPr lang="id-ID" sz="2800" dirty="0"/>
              <a:t>Mewujudkan Tata Kelola Pemerintahan yang baik dan akuntabel</a:t>
            </a:r>
          </a:p>
          <a:p>
            <a:r>
              <a:rPr lang="id-ID" sz="2800" dirty="0"/>
              <a:t>Mewujudkan aparatur penyelenggara negara yang berintegritas, profesional, netral dan bebas KKN</a:t>
            </a:r>
          </a:p>
        </p:txBody>
      </p:sp>
    </p:spTree>
    <p:extLst>
      <p:ext uri="{BB962C8B-B14F-4D97-AF65-F5344CB8AC3E}">
        <p14:creationId xmlns:p14="http://schemas.microsoft.com/office/powerpoint/2010/main" val="2801067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42529"/>
            <a:ext cx="9905998" cy="1478570"/>
          </a:xfrm>
        </p:spPr>
        <p:txBody>
          <a:bodyPr/>
          <a:lstStyle/>
          <a:p>
            <a:r>
              <a:rPr lang="id-ID" dirty="0"/>
              <a:t>SIAPA WAJIB LHKPN di RISTEKDIKTI</a:t>
            </a:r>
          </a:p>
        </p:txBody>
      </p:sp>
      <p:sp>
        <p:nvSpPr>
          <p:cNvPr id="3" name="Content Placeholder 2"/>
          <p:cNvSpPr>
            <a:spLocks noGrp="1"/>
          </p:cNvSpPr>
          <p:nvPr>
            <p:ph idx="1"/>
          </p:nvPr>
        </p:nvSpPr>
        <p:spPr>
          <a:xfrm>
            <a:off x="1577009" y="1621099"/>
            <a:ext cx="9470403" cy="4879908"/>
          </a:xfrm>
        </p:spPr>
        <p:txBody>
          <a:bodyPr/>
          <a:lstStyle/>
          <a:p>
            <a:pPr marL="0" indent="0">
              <a:buNone/>
            </a:pPr>
            <a:r>
              <a:rPr lang="id-ID" sz="1800" dirty="0"/>
              <a:t>Pasal 2 (1) Permenristekdikti no 43 tahun 2015</a:t>
            </a:r>
          </a:p>
          <a:p>
            <a:pPr marL="457200" indent="-457200">
              <a:buAutoNum type="arabicPeriod"/>
            </a:pPr>
            <a:r>
              <a:rPr lang="id-ID" sz="1800" dirty="0"/>
              <a:t>Menteri</a:t>
            </a:r>
          </a:p>
          <a:p>
            <a:pPr marL="457200" indent="-457200">
              <a:buAutoNum type="arabicPeriod"/>
            </a:pPr>
            <a:r>
              <a:rPr lang="id-ID" sz="1800" dirty="0"/>
              <a:t>Pimpinan Tinggi Madya (es.1)</a:t>
            </a:r>
          </a:p>
          <a:p>
            <a:pPr marL="457200" indent="-457200">
              <a:buAutoNum type="arabicPeriod"/>
            </a:pPr>
            <a:r>
              <a:rPr lang="id-ID" sz="1800" dirty="0"/>
              <a:t>Pimpinan Tinggi Pratama (es.2)</a:t>
            </a:r>
          </a:p>
          <a:p>
            <a:pPr marL="457200" indent="-457200">
              <a:buAutoNum type="arabicPeriod"/>
            </a:pPr>
            <a:r>
              <a:rPr lang="id-ID" sz="1800" dirty="0"/>
              <a:t>Koordinator Kopertis</a:t>
            </a:r>
          </a:p>
          <a:p>
            <a:pPr marL="457200" indent="-457200">
              <a:buAutoNum type="arabicPeriod"/>
            </a:pPr>
            <a:r>
              <a:rPr lang="id-ID" sz="1800" dirty="0"/>
              <a:t>Sekretaris Pelaksana Kopertis</a:t>
            </a:r>
          </a:p>
          <a:p>
            <a:pPr marL="457200" indent="-457200">
              <a:buAutoNum type="arabicPeriod"/>
            </a:pPr>
            <a:r>
              <a:rPr lang="id-ID" sz="1800" dirty="0"/>
              <a:t>Pimpinan Perguruan Tinggi</a:t>
            </a:r>
          </a:p>
          <a:p>
            <a:pPr marL="457200" indent="-457200">
              <a:buAutoNum type="arabicPeriod"/>
            </a:pPr>
            <a:r>
              <a:rPr lang="id-ID" sz="1800" dirty="0"/>
              <a:t>Administrator (es.3)</a:t>
            </a:r>
          </a:p>
          <a:p>
            <a:pPr marL="457200" indent="-457200">
              <a:buAutoNum type="arabicPeriod"/>
            </a:pPr>
            <a:r>
              <a:rPr lang="id-ID" sz="1800" dirty="0"/>
              <a:t>Pengawas (es.4)</a:t>
            </a:r>
          </a:p>
          <a:p>
            <a:pPr marL="457200" indent="-457200">
              <a:buAutoNum type="arabicPeriod"/>
            </a:pPr>
            <a:r>
              <a:rPr lang="id-ID" sz="1800" dirty="0"/>
              <a:t>KPA</a:t>
            </a:r>
          </a:p>
          <a:p>
            <a:pPr marL="457200" indent="-457200">
              <a:buAutoNum type="arabicPeriod"/>
            </a:pPr>
            <a:r>
              <a:rPr lang="id-ID" sz="1800" dirty="0"/>
              <a:t>Pejabat Penandatangan Surat Perintah Membayar (PPSPM)</a:t>
            </a:r>
          </a:p>
          <a:p>
            <a:pPr marL="457200" indent="-457200">
              <a:buAutoNum type="arabicPeriod"/>
            </a:pPr>
            <a:endParaRPr lang="id-ID" sz="1800" dirty="0"/>
          </a:p>
          <a:p>
            <a:pPr marL="457200" indent="-457200">
              <a:buAutoNum type="arabicPeriod"/>
            </a:pPr>
            <a:endParaRPr lang="id-ID" dirty="0"/>
          </a:p>
        </p:txBody>
      </p:sp>
    </p:spTree>
    <p:extLst>
      <p:ext uri="{BB962C8B-B14F-4D97-AF65-F5344CB8AC3E}">
        <p14:creationId xmlns:p14="http://schemas.microsoft.com/office/powerpoint/2010/main" val="144875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SIAPA WAJIB LHKPN di RISTEKDIKTI</a:t>
            </a:r>
          </a:p>
        </p:txBody>
      </p:sp>
      <p:sp>
        <p:nvSpPr>
          <p:cNvPr id="3" name="Content Placeholder 2"/>
          <p:cNvSpPr>
            <a:spLocks noGrp="1"/>
          </p:cNvSpPr>
          <p:nvPr>
            <p:ph idx="1"/>
          </p:nvPr>
        </p:nvSpPr>
        <p:spPr/>
        <p:txBody>
          <a:bodyPr/>
          <a:lstStyle/>
          <a:p>
            <a:pPr marL="0" indent="0">
              <a:buNone/>
            </a:pPr>
            <a:r>
              <a:rPr lang="id-ID" dirty="0"/>
              <a:t>11. PPBJ</a:t>
            </a:r>
          </a:p>
          <a:p>
            <a:pPr marL="0" indent="0">
              <a:buNone/>
            </a:pPr>
            <a:r>
              <a:rPr lang="id-ID" dirty="0"/>
              <a:t>12. Bendahara Penerima</a:t>
            </a:r>
          </a:p>
          <a:p>
            <a:pPr marL="0" indent="0">
              <a:buNone/>
            </a:pPr>
            <a:r>
              <a:rPr lang="id-ID" dirty="0"/>
              <a:t>13. Bendahara Pengeluaran</a:t>
            </a:r>
          </a:p>
          <a:p>
            <a:pPr marL="0" indent="0">
              <a:buNone/>
            </a:pPr>
            <a:r>
              <a:rPr lang="id-ID" dirty="0"/>
              <a:t>14. Bendahara Pembantu Pengeluaran</a:t>
            </a:r>
          </a:p>
          <a:p>
            <a:pPr marL="0" indent="0">
              <a:buNone/>
            </a:pPr>
            <a:r>
              <a:rPr lang="id-ID" dirty="0"/>
              <a:t>15. PPK</a:t>
            </a:r>
          </a:p>
          <a:p>
            <a:pPr marL="0" indent="0">
              <a:buNone/>
            </a:pPr>
            <a:r>
              <a:rPr lang="id-ID" dirty="0"/>
              <a:t>16. Auditor</a:t>
            </a:r>
          </a:p>
        </p:txBody>
      </p:sp>
    </p:spTree>
    <p:extLst>
      <p:ext uri="{BB962C8B-B14F-4D97-AF65-F5344CB8AC3E}">
        <p14:creationId xmlns:p14="http://schemas.microsoft.com/office/powerpoint/2010/main" val="1700048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7685"/>
            <a:ext cx="9905998" cy="1478570"/>
          </a:xfrm>
        </p:spPr>
        <p:txBody>
          <a:bodyPr/>
          <a:lstStyle/>
          <a:p>
            <a:r>
              <a:rPr lang="id-ID" dirty="0"/>
              <a:t>Siapa Pimpinan Perguruan tinggi....</a:t>
            </a:r>
          </a:p>
        </p:txBody>
      </p:sp>
      <p:sp>
        <p:nvSpPr>
          <p:cNvPr id="3" name="Content Placeholder 2"/>
          <p:cNvSpPr>
            <a:spLocks noGrp="1"/>
          </p:cNvSpPr>
          <p:nvPr>
            <p:ph idx="1"/>
          </p:nvPr>
        </p:nvSpPr>
        <p:spPr>
          <a:xfrm>
            <a:off x="1948070" y="1560554"/>
            <a:ext cx="9187024" cy="4790141"/>
          </a:xfrm>
        </p:spPr>
        <p:txBody>
          <a:bodyPr/>
          <a:lstStyle/>
          <a:p>
            <a:pPr marL="0" indent="0">
              <a:buNone/>
            </a:pPr>
            <a:r>
              <a:rPr lang="id-ID" dirty="0"/>
              <a:t>Pasal 2 (2) Permenristekdikti </a:t>
            </a:r>
            <a:r>
              <a:rPr lang="en-US" dirty="0" smtClean="0"/>
              <a:t>no. </a:t>
            </a:r>
            <a:r>
              <a:rPr lang="id-ID" dirty="0" smtClean="0"/>
              <a:t>4</a:t>
            </a:r>
            <a:r>
              <a:rPr lang="en-US" dirty="0" smtClean="0"/>
              <a:t>3</a:t>
            </a:r>
            <a:r>
              <a:rPr lang="id-ID" dirty="0" smtClean="0"/>
              <a:t> </a:t>
            </a:r>
            <a:r>
              <a:rPr lang="id-ID" dirty="0"/>
              <a:t>tahun 2015</a:t>
            </a:r>
          </a:p>
          <a:p>
            <a:pPr marL="457200" indent="-457200">
              <a:buAutoNum type="arabicPeriod"/>
            </a:pPr>
            <a:r>
              <a:rPr lang="id-ID" dirty="0"/>
              <a:t>Rektor/Ketua/Direktur</a:t>
            </a:r>
          </a:p>
          <a:p>
            <a:pPr marL="457200" indent="-457200">
              <a:buAutoNum type="arabicPeriod"/>
            </a:pPr>
            <a:r>
              <a:rPr lang="id-ID" dirty="0"/>
              <a:t>Wakil/Pembantu Rektor/Ketua/Direktur</a:t>
            </a:r>
          </a:p>
          <a:p>
            <a:pPr marL="457200" indent="-457200">
              <a:buAutoNum type="arabicPeriod"/>
            </a:pPr>
            <a:r>
              <a:rPr lang="id-ID" dirty="0"/>
              <a:t>Dekan</a:t>
            </a:r>
          </a:p>
          <a:p>
            <a:pPr marL="457200" indent="-457200">
              <a:buAutoNum type="arabicPeriod"/>
            </a:pPr>
            <a:r>
              <a:rPr lang="id-ID" dirty="0"/>
              <a:t>Wakil/Pembantu Dekan</a:t>
            </a:r>
          </a:p>
          <a:p>
            <a:pPr marL="457200" indent="-457200">
              <a:buAutoNum type="arabicPeriod"/>
            </a:pPr>
            <a:r>
              <a:rPr lang="id-ID" dirty="0"/>
              <a:t>Ketua Jurusan</a:t>
            </a:r>
          </a:p>
          <a:p>
            <a:pPr marL="457200" indent="-457200">
              <a:buAutoNum type="arabicPeriod"/>
            </a:pPr>
            <a:r>
              <a:rPr lang="id-ID" dirty="0"/>
              <a:t>Sekretaris Jurusan</a:t>
            </a:r>
          </a:p>
          <a:p>
            <a:pPr marL="457200" indent="-457200">
              <a:buAutoNum type="arabicPeriod"/>
            </a:pPr>
            <a:r>
              <a:rPr lang="id-ID" dirty="0"/>
              <a:t>Ketua/Kordinator  Program Studi</a:t>
            </a:r>
          </a:p>
        </p:txBody>
      </p:sp>
    </p:spTree>
    <p:extLst>
      <p:ext uri="{BB962C8B-B14F-4D97-AF65-F5344CB8AC3E}">
        <p14:creationId xmlns:p14="http://schemas.microsoft.com/office/powerpoint/2010/main" val="4204294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7685"/>
            <a:ext cx="9905998" cy="1478570"/>
          </a:xfrm>
        </p:spPr>
        <p:txBody>
          <a:bodyPr/>
          <a:lstStyle/>
          <a:p>
            <a:r>
              <a:rPr lang="id-ID" dirty="0"/>
              <a:t>Siapa Pengelola LHKPN di Kemristekdikti...</a:t>
            </a:r>
          </a:p>
        </p:txBody>
      </p:sp>
      <p:sp>
        <p:nvSpPr>
          <p:cNvPr id="3" name="Content Placeholder 2"/>
          <p:cNvSpPr>
            <a:spLocks noGrp="1"/>
          </p:cNvSpPr>
          <p:nvPr>
            <p:ph idx="1"/>
          </p:nvPr>
        </p:nvSpPr>
        <p:spPr>
          <a:xfrm>
            <a:off x="1241620" y="1422769"/>
            <a:ext cx="9905999" cy="3541714"/>
          </a:xfrm>
        </p:spPr>
        <p:txBody>
          <a:bodyPr/>
          <a:lstStyle/>
          <a:p>
            <a:pPr marL="0" indent="0">
              <a:buNone/>
            </a:pPr>
            <a:r>
              <a:rPr lang="id-ID" dirty="0"/>
              <a:t>Pasal 3 (2) Permenristekdikti </a:t>
            </a:r>
            <a:r>
              <a:rPr lang="id-ID" dirty="0" smtClean="0"/>
              <a:t>no</a:t>
            </a:r>
            <a:r>
              <a:rPr lang="en-US" dirty="0" smtClean="0"/>
              <a:t>.</a:t>
            </a:r>
            <a:r>
              <a:rPr lang="id-ID" dirty="0" smtClean="0"/>
              <a:t> </a:t>
            </a:r>
            <a:r>
              <a:rPr lang="id-ID" dirty="0"/>
              <a:t>43 tahun 2015 </a:t>
            </a:r>
          </a:p>
          <a:p>
            <a:pPr marL="457200" indent="-457200">
              <a:buAutoNum type="arabicPeriod"/>
            </a:pPr>
            <a:r>
              <a:rPr lang="id-ID" dirty="0"/>
              <a:t>Koordinator LHKPN : Sekretaris Jendral dan Inspektur Jendral</a:t>
            </a:r>
          </a:p>
          <a:p>
            <a:pPr marL="457200" indent="-457200">
              <a:buAutoNum type="arabicPeriod"/>
            </a:pPr>
            <a:r>
              <a:rPr lang="id-ID" dirty="0"/>
              <a:t>Administrator LHKPN : Kepala Biro Sumberdaya Manusia</a:t>
            </a:r>
          </a:p>
          <a:p>
            <a:pPr marL="457200" indent="-457200">
              <a:buAutoNum type="arabicPeriod"/>
            </a:pPr>
            <a:r>
              <a:rPr lang="id-ID" dirty="0"/>
              <a:t>Pengguna LHKPN : semua Sesditjen, Sesitjen, Sespel Kopertis dan Kepala Bagian Sistem Informasi dan Kinerja Biro SDM</a:t>
            </a:r>
          </a:p>
        </p:txBody>
      </p:sp>
    </p:spTree>
    <p:extLst>
      <p:ext uri="{BB962C8B-B14F-4D97-AF65-F5344CB8AC3E}">
        <p14:creationId xmlns:p14="http://schemas.microsoft.com/office/powerpoint/2010/main" val="4285889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7685"/>
            <a:ext cx="9905998" cy="1478570"/>
          </a:xfrm>
        </p:spPr>
        <p:txBody>
          <a:bodyPr/>
          <a:lstStyle/>
          <a:p>
            <a:r>
              <a:rPr lang="id-ID" dirty="0"/>
              <a:t>Tugas administrator</a:t>
            </a:r>
          </a:p>
        </p:txBody>
      </p:sp>
      <p:sp>
        <p:nvSpPr>
          <p:cNvPr id="3" name="Content Placeholder 2"/>
          <p:cNvSpPr>
            <a:spLocks noGrp="1"/>
          </p:cNvSpPr>
          <p:nvPr>
            <p:ph idx="1"/>
          </p:nvPr>
        </p:nvSpPr>
        <p:spPr>
          <a:xfrm>
            <a:off x="1141413" y="1696255"/>
            <a:ext cx="9905999" cy="3541714"/>
          </a:xfrm>
        </p:spPr>
        <p:txBody>
          <a:bodyPr/>
          <a:lstStyle/>
          <a:p>
            <a:pPr marL="0" indent="0">
              <a:buNone/>
            </a:pPr>
            <a:r>
              <a:rPr lang="id-ID" dirty="0"/>
              <a:t>Pasal 3 (3) Permenristekdikti no. 43 tahun 2015</a:t>
            </a:r>
          </a:p>
          <a:p>
            <a:pPr marL="457200" indent="-457200">
              <a:buAutoNum type="arabicPeriod"/>
            </a:pPr>
            <a:r>
              <a:rPr lang="id-ID" dirty="0"/>
              <a:t>Melakukan verifikasi terhadap data kepegawaian mengenai perubahan data pejabat wajib LHKPN di lingkungan Kementerian Ristekdikti</a:t>
            </a:r>
          </a:p>
          <a:p>
            <a:pPr marL="457200" indent="-457200">
              <a:buAutoNum type="arabicPeriod"/>
            </a:pPr>
            <a:r>
              <a:rPr lang="id-ID" dirty="0"/>
              <a:t>Melakukan koordinasi dengan KPK</a:t>
            </a:r>
          </a:p>
          <a:p>
            <a:pPr marL="457200" indent="-457200">
              <a:buAutoNum type="arabicPeriod"/>
            </a:pPr>
            <a:r>
              <a:rPr lang="id-ID" dirty="0"/>
              <a:t>Melakukan sosialisasi kewajiban LHKPN dan Bimtek/ToT tentang tata cara pengisian LHKPN</a:t>
            </a:r>
          </a:p>
        </p:txBody>
      </p:sp>
    </p:spTree>
    <p:extLst>
      <p:ext uri="{BB962C8B-B14F-4D97-AF65-F5344CB8AC3E}">
        <p14:creationId xmlns:p14="http://schemas.microsoft.com/office/powerpoint/2010/main" val="3835498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FF0000"/>
                </a:solidFill>
              </a:rPr>
              <a:t>Sanksi jika tidak melaporkan LHKPN...</a:t>
            </a:r>
          </a:p>
        </p:txBody>
      </p:sp>
      <p:sp>
        <p:nvSpPr>
          <p:cNvPr id="3" name="Content Placeholder 2"/>
          <p:cNvSpPr>
            <a:spLocks noGrp="1"/>
          </p:cNvSpPr>
          <p:nvPr>
            <p:ph idx="1"/>
          </p:nvPr>
        </p:nvSpPr>
        <p:spPr/>
        <p:txBody>
          <a:bodyPr/>
          <a:lstStyle/>
          <a:p>
            <a:pPr algn="just">
              <a:buFont typeface="Symbol" panose="05050102010706020507" pitchFamily="18" charset="2"/>
              <a:buChar char="Þ"/>
            </a:pPr>
            <a:r>
              <a:rPr lang="id-ID" sz="2800" dirty="0"/>
              <a:t>Sesuai dengan peraturan perundang undangan (pasal 2 ayat 3)</a:t>
            </a:r>
          </a:p>
          <a:p>
            <a:pPr marL="0" indent="0" algn="just">
              <a:buNone/>
            </a:pPr>
            <a:r>
              <a:rPr lang="id-ID" sz="2800" dirty="0"/>
              <a:t>Merujuk kepada UU no.28 tahun 1999 pasal 20 (1) : Setiap penyelenggara negara yang melanggar ketentuan sebagaimana dimaksud dalam pasal 5 angka 1,2,3,4,5 atau 6 dikenakan sanksi administratif sesuai dengan ketentuan peraturan perundang undangan yang berlaku</a:t>
            </a:r>
          </a:p>
        </p:txBody>
      </p:sp>
    </p:spTree>
    <p:extLst>
      <p:ext uri="{BB962C8B-B14F-4D97-AF65-F5344CB8AC3E}">
        <p14:creationId xmlns:p14="http://schemas.microsoft.com/office/powerpoint/2010/main" val="24375249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261</TotalTime>
  <Words>1249</Words>
  <Application>Microsoft Office PowerPoint</Application>
  <PresentationFormat>Widescreen</PresentationFormat>
  <Paragraphs>517</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Corbel</vt:lpstr>
      <vt:lpstr>Symbol</vt:lpstr>
      <vt:lpstr>Times New Roman</vt:lpstr>
      <vt:lpstr>Parallax</vt:lpstr>
      <vt:lpstr>LHKPN DI LINGKUNGAN KEMENRISTEKDIKTI</vt:lpstr>
      <vt:lpstr>DASAR HUKUM</vt:lpstr>
      <vt:lpstr>TUJUAN</vt:lpstr>
      <vt:lpstr>SIAPA WAJIB LHKPN di RISTEKDIKTI</vt:lpstr>
      <vt:lpstr>SIAPA WAJIB LHKPN di RISTEKDIKTI</vt:lpstr>
      <vt:lpstr>Siapa Pimpinan Perguruan tinggi....</vt:lpstr>
      <vt:lpstr>Siapa Pengelola LHKPN di Kemristekdikti...</vt:lpstr>
      <vt:lpstr>Tugas administrator</vt:lpstr>
      <vt:lpstr>Sanksi jika tidak melaporkan LHKPN...</vt:lpstr>
      <vt:lpstr>Sanksi jika tidak melaporkan LHKPN...</vt:lpstr>
      <vt:lpstr>Pasal 5 </vt:lpstr>
      <vt:lpstr>PowerPoint Presentation</vt:lpstr>
      <vt:lpstr>PowerPoint Presentation</vt:lpstr>
      <vt:lpstr>PowerPoint Presentation</vt:lpstr>
      <vt:lpstr>PowerPoint Presentation</vt:lpstr>
      <vt:lpstr>MOHON MASUKANNYA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 LHKPN</dc:title>
  <dc:creator>roSDM</dc:creator>
  <cp:lastModifiedBy>Agung Pranajaya</cp:lastModifiedBy>
  <cp:revision>28</cp:revision>
  <cp:lastPrinted>2016-03-27T16:14:53Z</cp:lastPrinted>
  <dcterms:created xsi:type="dcterms:W3CDTF">2016-03-23T04:19:31Z</dcterms:created>
  <dcterms:modified xsi:type="dcterms:W3CDTF">2016-03-29T01:36:59Z</dcterms:modified>
</cp:coreProperties>
</file>