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89" r:id="rId13"/>
    <p:sldId id="291" r:id="rId14"/>
    <p:sldId id="294" r:id="rId15"/>
    <p:sldId id="278" r:id="rId16"/>
    <p:sldId id="279" r:id="rId17"/>
    <p:sldId id="292" r:id="rId18"/>
    <p:sldId id="293" r:id="rId19"/>
    <p:sldId id="281" r:id="rId20"/>
    <p:sldId id="282" r:id="rId21"/>
    <p:sldId id="271" r:id="rId22"/>
    <p:sldId id="288" r:id="rId23"/>
    <p:sldId id="295" r:id="rId24"/>
    <p:sldId id="283" r:id="rId25"/>
    <p:sldId id="290" r:id="rId26"/>
    <p:sldId id="297" r:id="rId27"/>
    <p:sldId id="298" r:id="rId28"/>
    <p:sldId id="299" r:id="rId29"/>
    <p:sldId id="272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diono:Desktop:Kurs%20Rp%20USD_30Sept-19%20Okt%2015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diono:Desktop:Kurs%20Rp%20USD_30Sept-19%20Okt%2015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Rupiah </a:t>
            </a:r>
            <a:r>
              <a:rPr lang="en-US" dirty="0" err="1" smtClean="0"/>
              <a:t>thd</a:t>
            </a:r>
            <a:r>
              <a:rPr lang="en-US" dirty="0" smtClean="0"/>
              <a:t> USD (1 Sept-19 </a:t>
            </a:r>
            <a:r>
              <a:rPr lang="en-US" dirty="0" err="1" smtClean="0"/>
              <a:t>Okt</a:t>
            </a:r>
            <a:r>
              <a:rPr lang="en-US" dirty="0" smtClean="0"/>
              <a:t> 2015)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737870336631"/>
          <c:y val="0.175107820249836"/>
          <c:w val="0.768116129906289"/>
          <c:h val="0.665861532545429"/>
        </c:manualLayout>
      </c:layout>
      <c:lineChart>
        <c:grouping val="standar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Nilai Tukar</c:v>
                </c:pt>
              </c:strCache>
            </c:strRef>
          </c:tx>
          <c:cat>
            <c:numRef>
              <c:f>Sheet1!$J$3:$J$35</c:f>
              <c:numCache>
                <c:formatCode>d\-mmm\-yy</c:formatCode>
                <c:ptCount val="33"/>
                <c:pt idx="0">
                  <c:v>42296.0</c:v>
                </c:pt>
                <c:pt idx="1">
                  <c:v>42293.0</c:v>
                </c:pt>
                <c:pt idx="2">
                  <c:v>42292.0</c:v>
                </c:pt>
                <c:pt idx="3">
                  <c:v>42290.0</c:v>
                </c:pt>
                <c:pt idx="4">
                  <c:v>42289.0</c:v>
                </c:pt>
                <c:pt idx="5">
                  <c:v>42286.0</c:v>
                </c:pt>
                <c:pt idx="6">
                  <c:v>42285.0</c:v>
                </c:pt>
                <c:pt idx="7">
                  <c:v>42284.0</c:v>
                </c:pt>
                <c:pt idx="8">
                  <c:v>42283.0</c:v>
                </c:pt>
                <c:pt idx="9">
                  <c:v>42282.0</c:v>
                </c:pt>
                <c:pt idx="10">
                  <c:v>42279.0</c:v>
                </c:pt>
                <c:pt idx="11">
                  <c:v>42278.0</c:v>
                </c:pt>
                <c:pt idx="12">
                  <c:v>42277.0</c:v>
                </c:pt>
                <c:pt idx="13">
                  <c:v>42276.0</c:v>
                </c:pt>
                <c:pt idx="14">
                  <c:v>42275.0</c:v>
                </c:pt>
                <c:pt idx="15">
                  <c:v>42272.0</c:v>
                </c:pt>
                <c:pt idx="16">
                  <c:v>42270.0</c:v>
                </c:pt>
                <c:pt idx="17">
                  <c:v>42269.0</c:v>
                </c:pt>
                <c:pt idx="18">
                  <c:v>42268.0</c:v>
                </c:pt>
                <c:pt idx="19">
                  <c:v>42265.0</c:v>
                </c:pt>
                <c:pt idx="20">
                  <c:v>42264.0</c:v>
                </c:pt>
                <c:pt idx="21">
                  <c:v>42263.0</c:v>
                </c:pt>
                <c:pt idx="22">
                  <c:v>42262.0</c:v>
                </c:pt>
                <c:pt idx="23">
                  <c:v>42261.0</c:v>
                </c:pt>
                <c:pt idx="24">
                  <c:v>42258.0</c:v>
                </c:pt>
                <c:pt idx="25">
                  <c:v>42257.0</c:v>
                </c:pt>
                <c:pt idx="26">
                  <c:v>42256.0</c:v>
                </c:pt>
                <c:pt idx="27">
                  <c:v>42255.0</c:v>
                </c:pt>
                <c:pt idx="28">
                  <c:v>42254.0</c:v>
                </c:pt>
                <c:pt idx="29">
                  <c:v>42251.0</c:v>
                </c:pt>
                <c:pt idx="30">
                  <c:v>42250.0</c:v>
                </c:pt>
                <c:pt idx="31">
                  <c:v>42249.0</c:v>
                </c:pt>
                <c:pt idx="32">
                  <c:v>42248.0</c:v>
                </c:pt>
              </c:numCache>
            </c:numRef>
          </c:cat>
          <c:val>
            <c:numRef>
              <c:f>Sheet1!$K$3:$K$35</c:f>
              <c:numCache>
                <c:formatCode>#,##0.00</c:formatCode>
                <c:ptCount val="33"/>
                <c:pt idx="0">
                  <c:v>13563.0</c:v>
                </c:pt>
                <c:pt idx="1">
                  <c:v>13534.0</c:v>
                </c:pt>
                <c:pt idx="2">
                  <c:v>13288.0</c:v>
                </c:pt>
                <c:pt idx="3">
                  <c:v>13557.0</c:v>
                </c:pt>
                <c:pt idx="4">
                  <c:v>13466.0</c:v>
                </c:pt>
                <c:pt idx="5">
                  <c:v>13521.0</c:v>
                </c:pt>
                <c:pt idx="6">
                  <c:v>13809.0</c:v>
                </c:pt>
                <c:pt idx="7">
                  <c:v>14065.0</c:v>
                </c:pt>
                <c:pt idx="8">
                  <c:v>14382.0</c:v>
                </c:pt>
                <c:pt idx="9">
                  <c:v>14604.0</c:v>
                </c:pt>
                <c:pt idx="10">
                  <c:v>14709.0</c:v>
                </c:pt>
                <c:pt idx="11">
                  <c:v>14654.0</c:v>
                </c:pt>
                <c:pt idx="12">
                  <c:v>14657.0</c:v>
                </c:pt>
                <c:pt idx="13">
                  <c:v>14728.0</c:v>
                </c:pt>
                <c:pt idx="14">
                  <c:v>14696.0</c:v>
                </c:pt>
                <c:pt idx="15">
                  <c:v>14690.0</c:v>
                </c:pt>
                <c:pt idx="16">
                  <c:v>14623.0</c:v>
                </c:pt>
                <c:pt idx="17">
                  <c:v>14486.0</c:v>
                </c:pt>
                <c:pt idx="18">
                  <c:v>14451.0</c:v>
                </c:pt>
                <c:pt idx="19">
                  <c:v>14463.0</c:v>
                </c:pt>
                <c:pt idx="20">
                  <c:v>14452.0</c:v>
                </c:pt>
                <c:pt idx="21">
                  <c:v>14442.0</c:v>
                </c:pt>
                <c:pt idx="22">
                  <c:v>14371.0</c:v>
                </c:pt>
                <c:pt idx="23">
                  <c:v>14322.0</c:v>
                </c:pt>
                <c:pt idx="24">
                  <c:v>14306.0</c:v>
                </c:pt>
                <c:pt idx="25">
                  <c:v>14322.0</c:v>
                </c:pt>
                <c:pt idx="26">
                  <c:v>14244.0</c:v>
                </c:pt>
                <c:pt idx="27">
                  <c:v>14285.0</c:v>
                </c:pt>
                <c:pt idx="28">
                  <c:v>14234.0</c:v>
                </c:pt>
                <c:pt idx="29">
                  <c:v>14178.0</c:v>
                </c:pt>
                <c:pt idx="30">
                  <c:v>14160.0</c:v>
                </c:pt>
                <c:pt idx="31">
                  <c:v>14127.0</c:v>
                </c:pt>
                <c:pt idx="32">
                  <c:v>14081.0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651528"/>
        <c:axId val="-2146316920"/>
      </c:lineChart>
      <c:dateAx>
        <c:axId val="-214165152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-2146316920"/>
        <c:crosses val="autoZero"/>
        <c:auto val="1"/>
        <c:lblOffset val="100"/>
        <c:baseTimeUnit val="days"/>
      </c:dateAx>
      <c:valAx>
        <c:axId val="-21463169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141651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737870336631"/>
          <c:y val="0.175107820249836"/>
          <c:w val="0.768116129906289"/>
          <c:h val="0.665861532545429"/>
        </c:manualLayout>
      </c:layout>
      <c:lineChart>
        <c:grouping val="standar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Nilai Tukar</c:v>
                </c:pt>
              </c:strCache>
            </c:strRef>
          </c:tx>
          <c:cat>
            <c:numRef>
              <c:f>Sheet1!$J$3:$J$35</c:f>
              <c:numCache>
                <c:formatCode>d\-mmm\-yy</c:formatCode>
                <c:ptCount val="33"/>
                <c:pt idx="0">
                  <c:v>42296.0</c:v>
                </c:pt>
                <c:pt idx="1">
                  <c:v>42293.0</c:v>
                </c:pt>
                <c:pt idx="2">
                  <c:v>42292.0</c:v>
                </c:pt>
                <c:pt idx="3">
                  <c:v>42290.0</c:v>
                </c:pt>
                <c:pt idx="4">
                  <c:v>42289.0</c:v>
                </c:pt>
                <c:pt idx="5">
                  <c:v>42286.0</c:v>
                </c:pt>
                <c:pt idx="6">
                  <c:v>42285.0</c:v>
                </c:pt>
                <c:pt idx="7">
                  <c:v>42284.0</c:v>
                </c:pt>
                <c:pt idx="8">
                  <c:v>42283.0</c:v>
                </c:pt>
                <c:pt idx="9">
                  <c:v>42282.0</c:v>
                </c:pt>
                <c:pt idx="10">
                  <c:v>42279.0</c:v>
                </c:pt>
                <c:pt idx="11">
                  <c:v>42278.0</c:v>
                </c:pt>
                <c:pt idx="12">
                  <c:v>42277.0</c:v>
                </c:pt>
                <c:pt idx="13">
                  <c:v>42276.0</c:v>
                </c:pt>
                <c:pt idx="14">
                  <c:v>42275.0</c:v>
                </c:pt>
                <c:pt idx="15">
                  <c:v>42272.0</c:v>
                </c:pt>
                <c:pt idx="16">
                  <c:v>42270.0</c:v>
                </c:pt>
                <c:pt idx="17">
                  <c:v>42269.0</c:v>
                </c:pt>
                <c:pt idx="18">
                  <c:v>42268.0</c:v>
                </c:pt>
                <c:pt idx="19">
                  <c:v>42265.0</c:v>
                </c:pt>
                <c:pt idx="20">
                  <c:v>42264.0</c:v>
                </c:pt>
                <c:pt idx="21">
                  <c:v>42263.0</c:v>
                </c:pt>
                <c:pt idx="22">
                  <c:v>42262.0</c:v>
                </c:pt>
                <c:pt idx="23">
                  <c:v>42261.0</c:v>
                </c:pt>
                <c:pt idx="24">
                  <c:v>42258.0</c:v>
                </c:pt>
                <c:pt idx="25">
                  <c:v>42257.0</c:v>
                </c:pt>
                <c:pt idx="26">
                  <c:v>42256.0</c:v>
                </c:pt>
                <c:pt idx="27">
                  <c:v>42255.0</c:v>
                </c:pt>
                <c:pt idx="28">
                  <c:v>42254.0</c:v>
                </c:pt>
                <c:pt idx="29">
                  <c:v>42251.0</c:v>
                </c:pt>
                <c:pt idx="30">
                  <c:v>42250.0</c:v>
                </c:pt>
                <c:pt idx="31">
                  <c:v>42249.0</c:v>
                </c:pt>
                <c:pt idx="32">
                  <c:v>42248.0</c:v>
                </c:pt>
              </c:numCache>
            </c:numRef>
          </c:cat>
          <c:val>
            <c:numRef>
              <c:f>Sheet1!$K$3:$K$35</c:f>
              <c:numCache>
                <c:formatCode>#,##0.00</c:formatCode>
                <c:ptCount val="33"/>
                <c:pt idx="0">
                  <c:v>13563.0</c:v>
                </c:pt>
                <c:pt idx="1">
                  <c:v>13534.0</c:v>
                </c:pt>
                <c:pt idx="2">
                  <c:v>13288.0</c:v>
                </c:pt>
                <c:pt idx="3">
                  <c:v>13557.0</c:v>
                </c:pt>
                <c:pt idx="4">
                  <c:v>13466.0</c:v>
                </c:pt>
                <c:pt idx="5">
                  <c:v>13521.0</c:v>
                </c:pt>
                <c:pt idx="6">
                  <c:v>13809.0</c:v>
                </c:pt>
                <c:pt idx="7">
                  <c:v>14065.0</c:v>
                </c:pt>
                <c:pt idx="8">
                  <c:v>14382.0</c:v>
                </c:pt>
                <c:pt idx="9">
                  <c:v>14604.0</c:v>
                </c:pt>
                <c:pt idx="10">
                  <c:v>14709.0</c:v>
                </c:pt>
                <c:pt idx="11">
                  <c:v>14654.0</c:v>
                </c:pt>
                <c:pt idx="12">
                  <c:v>14657.0</c:v>
                </c:pt>
                <c:pt idx="13">
                  <c:v>14728.0</c:v>
                </c:pt>
                <c:pt idx="14">
                  <c:v>14696.0</c:v>
                </c:pt>
                <c:pt idx="15">
                  <c:v>14690.0</c:v>
                </c:pt>
                <c:pt idx="16">
                  <c:v>14623.0</c:v>
                </c:pt>
                <c:pt idx="17">
                  <c:v>14486.0</c:v>
                </c:pt>
                <c:pt idx="18">
                  <c:v>14451.0</c:v>
                </c:pt>
                <c:pt idx="19">
                  <c:v>14463.0</c:v>
                </c:pt>
                <c:pt idx="20">
                  <c:v>14452.0</c:v>
                </c:pt>
                <c:pt idx="21">
                  <c:v>14442.0</c:v>
                </c:pt>
                <c:pt idx="22">
                  <c:v>14371.0</c:v>
                </c:pt>
                <c:pt idx="23">
                  <c:v>14322.0</c:v>
                </c:pt>
                <c:pt idx="24">
                  <c:v>14306.0</c:v>
                </c:pt>
                <c:pt idx="25">
                  <c:v>14322.0</c:v>
                </c:pt>
                <c:pt idx="26">
                  <c:v>14244.0</c:v>
                </c:pt>
                <c:pt idx="27">
                  <c:v>14285.0</c:v>
                </c:pt>
                <c:pt idx="28">
                  <c:v>14234.0</c:v>
                </c:pt>
                <c:pt idx="29">
                  <c:v>14178.0</c:v>
                </c:pt>
                <c:pt idx="30">
                  <c:v>14160.0</c:v>
                </c:pt>
                <c:pt idx="31">
                  <c:v>14127.0</c:v>
                </c:pt>
                <c:pt idx="32">
                  <c:v>14081.0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250264"/>
        <c:axId val="2133922232"/>
      </c:lineChart>
      <c:dateAx>
        <c:axId val="-2139250264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2133922232"/>
        <c:crosses val="autoZero"/>
        <c:auto val="1"/>
        <c:lblOffset val="100"/>
        <c:baseTimeUnit val="days"/>
      </c:dateAx>
      <c:valAx>
        <c:axId val="21339222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139250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0.65639</cdr:x>
      <cdr:y>0.62456</cdr:y>
    </cdr:from>
    <cdr:to>
      <cdr:x>0.72834</cdr:x>
      <cdr:y>0.73288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0306" y="2293282"/>
          <a:ext cx="616096" cy="397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PK III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0.79589</cdr:x>
      <cdr:y>0.67905</cdr:y>
    </cdr:from>
    <cdr:to>
      <cdr:x>0.90268</cdr:x>
      <cdr:y>0.92808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14778" y="2493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PK IV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0.65639</cdr:x>
      <cdr:y>0.62456</cdr:y>
    </cdr:from>
    <cdr:to>
      <cdr:x>0.72834</cdr:x>
      <cdr:y>0.73288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0306" y="2293282"/>
          <a:ext cx="616096" cy="397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PK III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0.79589</cdr:x>
      <cdr:y>0.67905</cdr:y>
    </cdr:from>
    <cdr:to>
      <cdr:x>0.90268</cdr:x>
      <cdr:y>0.92808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14778" y="2493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PK IV</a:t>
          </a:r>
          <a:endParaRPr lang="en-U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2A445B-6744-1644-A46E-E9049CB7FF70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E30889-6F3B-934C-AA38-A266E6D9F7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Eurozone" TargetMode="External"/><Relationship Id="rId12" Type="http://schemas.openxmlformats.org/officeDocument/2006/relationships/hyperlink" Target="https://en.wikipedia.org/wiki/Russia" TargetMode="External"/><Relationship Id="rId13" Type="http://schemas.openxmlformats.org/officeDocument/2006/relationships/hyperlink" Target="https://en.wikipedia.org/wiki/Singapore" TargetMode="External"/><Relationship Id="rId14" Type="http://schemas.openxmlformats.org/officeDocument/2006/relationships/hyperlink" Target="https://en.wikipedia.org/wiki/Mexico" TargetMode="External"/><Relationship Id="rId15" Type="http://schemas.openxmlformats.org/officeDocument/2006/relationships/hyperlink" Target="https://en.wikipedia.org/wiki/Thailand" TargetMode="External"/><Relationship Id="rId16" Type="http://schemas.openxmlformats.org/officeDocument/2006/relationships/hyperlink" Target="https://en.wikipedia.org/wiki/Indonesia" TargetMode="External"/><Relationship Id="rId17" Type="http://schemas.openxmlformats.org/officeDocument/2006/relationships/hyperlink" Target="https://en.wikipedia.org/wiki/Malaysi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hina" TargetMode="External"/><Relationship Id="rId3" Type="http://schemas.openxmlformats.org/officeDocument/2006/relationships/hyperlink" Target="https://en.wikipedia.org/wiki/Japan" TargetMode="External"/><Relationship Id="rId4" Type="http://schemas.openxmlformats.org/officeDocument/2006/relationships/hyperlink" Target="https://en.wikipedia.org/wiki/Saudi_Arabia" TargetMode="External"/><Relationship Id="rId5" Type="http://schemas.openxmlformats.org/officeDocument/2006/relationships/hyperlink" Target="https://en.wikipedia.org/wiki/Switzerland" TargetMode="External"/><Relationship Id="rId6" Type="http://schemas.openxmlformats.org/officeDocument/2006/relationships/hyperlink" Target="https://en.wikipedia.org/wiki/Taiwan" TargetMode="External"/><Relationship Id="rId7" Type="http://schemas.openxmlformats.org/officeDocument/2006/relationships/hyperlink" Target="https://en.wikipedia.org/wiki/South_Korea" TargetMode="External"/><Relationship Id="rId8" Type="http://schemas.openxmlformats.org/officeDocument/2006/relationships/hyperlink" Target="https://en.wikipedia.org/wiki/Brazil" TargetMode="External"/><Relationship Id="rId9" Type="http://schemas.openxmlformats.org/officeDocument/2006/relationships/hyperlink" Target="https://en.wikipedia.org/wiki/Hong_Kong" TargetMode="External"/><Relationship Id="rId10" Type="http://schemas.openxmlformats.org/officeDocument/2006/relationships/hyperlink" Target="https://en.wikipedia.org/wiki/Indi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vPHdOmlyuV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2633"/>
            <a:ext cx="7772400" cy="2317817"/>
          </a:xfrm>
        </p:spPr>
        <p:txBody>
          <a:bodyPr>
            <a:normAutofit/>
          </a:bodyPr>
          <a:lstStyle/>
          <a:p>
            <a:r>
              <a:rPr lang="en-US" dirty="0" err="1" smtClean="0"/>
              <a:t>Fluktuasi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Rupiah: </a:t>
            </a:r>
            <a:r>
              <a:rPr lang="en-US" dirty="0" err="1" smtClean="0"/>
              <a:t>Penyebab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Budiono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MET-FEB-UNPAD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Disampaikan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rangka</a:t>
            </a:r>
            <a:r>
              <a:rPr lang="en-US" dirty="0" smtClean="0">
                <a:solidFill>
                  <a:schemeClr val="tx1"/>
                </a:solidFill>
              </a:rPr>
              <a:t> Seminar: </a:t>
            </a:r>
            <a:r>
              <a:rPr lang="en-US" dirty="0" err="1" smtClean="0">
                <a:solidFill>
                  <a:schemeClr val="tx1"/>
                </a:solidFill>
              </a:rPr>
              <a:t>Unpad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Merespons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Fluktuasi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Tukar</a:t>
            </a:r>
            <a:r>
              <a:rPr lang="en-US" dirty="0" smtClean="0">
                <a:solidFill>
                  <a:schemeClr val="tx1"/>
                </a:solidFill>
              </a:rPr>
              <a:t> Rupiah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Dampaknya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Perekonomian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Domestik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Bandung, 21 </a:t>
            </a:r>
            <a:r>
              <a:rPr lang="en-US" dirty="0" err="1" smtClean="0">
                <a:solidFill>
                  <a:schemeClr val="tx1"/>
                </a:solidFill>
              </a:rPr>
              <a:t>Oktober</a:t>
            </a:r>
            <a:r>
              <a:rPr lang="en-US" dirty="0" smtClean="0">
                <a:solidFill>
                  <a:schemeClr val="tx1"/>
                </a:solidFill>
              </a:rPr>
              <a:t>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8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+mj-cs"/>
              </a:rPr>
              <a:t>When are these factors important?</a:t>
            </a:r>
            <a:endParaRPr lang="en-US" sz="390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2242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Short run (days) - financial transfers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Differences in real interest rates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Shifting expectations of future exchange rates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Medium run (months)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Economic cycles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9A0688-DBF3-4245-9D6A-F783008153B9}" type="slidenum">
              <a:rPr lang="en-US" sz="1400">
                <a:solidFill>
                  <a:schemeClr val="accent1"/>
                </a:solidFill>
              </a:rPr>
              <a:pPr/>
              <a:t>10</a:t>
            </a:fld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365125" y="227013"/>
            <a:ext cx="197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/>
              <a:t>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11356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+mj-cs"/>
              </a:rPr>
              <a:t>When are these factors important?</a:t>
            </a:r>
            <a:endParaRPr lang="en-US" sz="390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2765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Long run (years) - movements of goods, services, investment, influenced by: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Inflation rates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Investment profitability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Consumer tastes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Real income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Productivity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Trade policy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FB78C4-D165-4A48-9941-861E7F1C365A}" type="slidenum">
              <a:rPr lang="en-US" sz="1400">
                <a:solidFill>
                  <a:schemeClr val="accent1"/>
                </a:solidFill>
              </a:rPr>
              <a:pPr/>
              <a:t>11</a:t>
            </a:fld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365125" y="227013"/>
            <a:ext cx="197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/>
              <a:t>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6402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47" y="2608699"/>
            <a:ext cx="7772400" cy="1362075"/>
          </a:xfrm>
        </p:spPr>
        <p:txBody>
          <a:bodyPr/>
          <a:lstStyle/>
          <a:p>
            <a:r>
              <a:rPr lang="en-US" dirty="0" smtClean="0"/>
              <a:t>ISU-ISU UTAMA EKONOMI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34" y="1191488"/>
            <a:ext cx="6325880" cy="5082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3728" y="502993"/>
            <a:ext cx="569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Surplus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modal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4179" y="6273819"/>
            <a:ext cx="188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7" y="1170519"/>
            <a:ext cx="6689045" cy="5221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737" y="276647"/>
            <a:ext cx="668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Transaksi</a:t>
            </a:r>
            <a:r>
              <a:rPr lang="en-US" sz="2400" dirty="0" smtClean="0"/>
              <a:t> Modal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29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5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1" y="993412"/>
            <a:ext cx="8751082" cy="574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0862" y="213772"/>
            <a:ext cx="565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Ekspor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Dominan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5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9" y="1101626"/>
            <a:ext cx="7632049" cy="5160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977" y="339521"/>
            <a:ext cx="720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Impor</a:t>
            </a:r>
            <a:r>
              <a:rPr lang="en-US" sz="2400" dirty="0" smtClean="0"/>
              <a:t> </a:t>
            </a:r>
            <a:r>
              <a:rPr lang="en-US" sz="2400" dirty="0" err="1" smtClean="0"/>
              <a:t>Didominasi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Baku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Modal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6977" y="6341673"/>
            <a:ext cx="19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64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85" y="1370656"/>
            <a:ext cx="6534529" cy="4413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059" y="448913"/>
            <a:ext cx="621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Ketergantungan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USD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,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 smtClean="0"/>
              <a:t>Mayoritas</a:t>
            </a:r>
            <a:r>
              <a:rPr lang="en-US" sz="2400" dirty="0" smtClean="0"/>
              <a:t> </a:t>
            </a:r>
            <a:r>
              <a:rPr lang="en-US" sz="2400" dirty="0" err="1" smtClean="0"/>
              <a:t>Impor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34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1" y="1524000"/>
            <a:ext cx="7518888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005" y="553293"/>
            <a:ext cx="704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Tingkat </a:t>
            </a:r>
            <a:r>
              <a:rPr lang="en-US" sz="2400" dirty="0" err="1" smtClean="0"/>
              <a:t>Inflasi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berdampak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tingginya</a:t>
            </a:r>
            <a:r>
              <a:rPr lang="en-US" sz="2400" dirty="0" smtClean="0"/>
              <a:t> </a:t>
            </a:r>
            <a:r>
              <a:rPr lang="en-US" sz="2400" dirty="0" err="1" smtClean="0"/>
              <a:t>suku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43005" y="5809573"/>
            <a:ext cx="157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7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Internal </a:t>
            </a:r>
            <a:r>
              <a:rPr lang="en-US" dirty="0" err="1" smtClean="0"/>
              <a:t>sd</a:t>
            </a:r>
            <a:r>
              <a:rPr lang="en-US" dirty="0" smtClean="0"/>
              <a:t> </a:t>
            </a:r>
            <a:r>
              <a:rPr lang="en-US" dirty="0" err="1" smtClean="0"/>
              <a:t>Agt</a:t>
            </a:r>
            <a:r>
              <a:rPr lang="en-US" dirty="0" smtClean="0"/>
              <a:t> </a:t>
            </a:r>
            <a:r>
              <a:rPr lang="en-US" dirty="0" smtClean="0"/>
              <a:t>‘15</a:t>
            </a:r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Rupiah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</a:p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: </a:t>
            </a: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endParaRPr lang="en-US" dirty="0" smtClean="0"/>
          </a:p>
          <a:p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Indonesia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smtClean="0"/>
              <a:t>Data </a:t>
            </a:r>
          </a:p>
          <a:p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97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0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85265"/>
            <a:ext cx="830897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Dominasi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di </a:t>
            </a:r>
            <a:r>
              <a:rPr lang="en-US" dirty="0" err="1" smtClean="0"/>
              <a:t>Perbankan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464668"/>
            <a:ext cx="8308975" cy="3783732"/>
          </a:xfrm>
        </p:spPr>
        <p:txBody>
          <a:bodyPr>
            <a:normAutofit fontScale="32500" lnSpcReduction="20000"/>
          </a:bodyPr>
          <a:lstStyle/>
          <a:p>
            <a:r>
              <a:rPr lang="en-US" sz="4500" b="1" dirty="0" err="1" smtClean="0"/>
              <a:t>Simpanan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masih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didominasi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sejumlah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kecil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nasabah</a:t>
            </a:r>
            <a:r>
              <a:rPr lang="en-US" sz="4500" b="1" dirty="0" smtClean="0"/>
              <a:t> yang </a:t>
            </a:r>
            <a:r>
              <a:rPr lang="en-US" sz="4500" b="1" dirty="0" err="1" smtClean="0"/>
              <a:t>menguasai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mayoritas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nilai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simpanan</a:t>
            </a:r>
            <a:r>
              <a:rPr lang="en-US" sz="4500" b="1" dirty="0" smtClean="0"/>
              <a:t>. 99,86 % </a:t>
            </a:r>
            <a:r>
              <a:rPr lang="en-US" sz="4500" b="1" dirty="0" err="1" smtClean="0"/>
              <a:t>jumlah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rek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mempunyai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simpanan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sebesar</a:t>
            </a:r>
            <a:r>
              <a:rPr lang="en-US" sz="4500" b="1" dirty="0" smtClean="0"/>
              <a:t> 43,9% </a:t>
            </a:r>
            <a:r>
              <a:rPr lang="en-US" sz="4500" b="1" dirty="0" err="1" smtClean="0"/>
              <a:t>jumlah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simpanan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sementara</a:t>
            </a:r>
            <a:r>
              <a:rPr lang="en-US" sz="4500" b="1" dirty="0" smtClean="0"/>
              <a:t> 0,14 % </a:t>
            </a:r>
            <a:r>
              <a:rPr lang="en-US" sz="4500" b="1" dirty="0" err="1" smtClean="0"/>
              <a:t>jumlah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rekening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menyimpan</a:t>
            </a:r>
            <a:r>
              <a:rPr lang="en-US" sz="4500" b="1" dirty="0" smtClean="0"/>
              <a:t> 56,1 % </a:t>
            </a:r>
            <a:r>
              <a:rPr lang="en-US" sz="4500" b="1" dirty="0" err="1" smtClean="0"/>
              <a:t>jumlah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simpanan</a:t>
            </a:r>
            <a:r>
              <a:rPr lang="en-US" sz="4500" b="1" dirty="0"/>
              <a:t> </a:t>
            </a:r>
            <a:r>
              <a:rPr lang="en-US" sz="4500" b="1" dirty="0" smtClean="0"/>
              <a:t>(</a:t>
            </a:r>
            <a:r>
              <a:rPr lang="en-US" sz="4500" b="1" dirty="0" err="1" smtClean="0"/>
              <a:t>Sumber</a:t>
            </a:r>
            <a:r>
              <a:rPr lang="en-US" sz="4500" b="1" dirty="0" smtClean="0"/>
              <a:t>: LPS).</a:t>
            </a:r>
          </a:p>
          <a:p>
            <a:pPr marL="0" indent="0">
              <a:buNone/>
            </a:pPr>
            <a:endParaRPr lang="en-US" sz="4500" b="1" dirty="0" smtClean="0"/>
          </a:p>
          <a:p>
            <a:r>
              <a:rPr lang="en-US" sz="4500" b="1" dirty="0" err="1" smtClean="0"/>
              <a:t>Untuk</a:t>
            </a:r>
            <a:r>
              <a:rPr lang="en-US" sz="4500" b="1" dirty="0" smtClean="0"/>
              <a:t> </a:t>
            </a:r>
            <a:r>
              <a:rPr lang="en-US" sz="4500" b="1" dirty="0" err="1"/>
              <a:t>simpanan</a:t>
            </a:r>
            <a:r>
              <a:rPr lang="en-US" sz="4500" b="1" dirty="0"/>
              <a:t> </a:t>
            </a:r>
            <a:r>
              <a:rPr lang="en-US" sz="4500" b="1" dirty="0" err="1"/>
              <a:t>dengan</a:t>
            </a:r>
            <a:r>
              <a:rPr lang="en-US" sz="4500" b="1" dirty="0"/>
              <a:t> </a:t>
            </a:r>
            <a:r>
              <a:rPr lang="en-US" sz="4500" b="1" dirty="0" err="1"/>
              <a:t>nilai</a:t>
            </a:r>
            <a:r>
              <a:rPr lang="en-US" sz="4500" b="1" dirty="0"/>
              <a:t> </a:t>
            </a:r>
            <a:r>
              <a:rPr lang="en-US" sz="4500" b="1" dirty="0" err="1"/>
              <a:t>sampai</a:t>
            </a:r>
            <a:r>
              <a:rPr lang="en-US" sz="4500" b="1" dirty="0"/>
              <a:t> </a:t>
            </a:r>
            <a:r>
              <a:rPr lang="en-US" sz="4500" b="1" dirty="0" err="1"/>
              <a:t>dengan</a:t>
            </a:r>
            <a:r>
              <a:rPr lang="en-US" sz="4500" b="1" dirty="0"/>
              <a:t> </a:t>
            </a:r>
            <a:r>
              <a:rPr lang="en-US" sz="4500" b="1" dirty="0" err="1"/>
              <a:t>Rp</a:t>
            </a:r>
            <a:r>
              <a:rPr lang="en-US" sz="4500" b="1" dirty="0"/>
              <a:t> 2 </a:t>
            </a:r>
            <a:r>
              <a:rPr lang="en-US" sz="4500" b="1" dirty="0" err="1"/>
              <a:t>miliar</a:t>
            </a:r>
            <a:r>
              <a:rPr lang="en-US" sz="4500" b="1" dirty="0"/>
              <a:t>, </a:t>
            </a:r>
            <a:r>
              <a:rPr lang="en-US" sz="4500" b="1" dirty="0" err="1"/>
              <a:t>jumlah</a:t>
            </a:r>
            <a:r>
              <a:rPr lang="en-US" sz="4500" b="1" dirty="0"/>
              <a:t> </a:t>
            </a:r>
            <a:r>
              <a:rPr lang="en-US" sz="4500" b="1" dirty="0" err="1"/>
              <a:t>rekeningnya</a:t>
            </a:r>
            <a:r>
              <a:rPr lang="en-US" sz="4500" b="1" dirty="0"/>
              <a:t> </a:t>
            </a:r>
            <a:r>
              <a:rPr lang="en-US" sz="4500" b="1" dirty="0" err="1"/>
              <a:t>meningkat</a:t>
            </a:r>
            <a:r>
              <a:rPr lang="en-US" sz="4500" b="1" dirty="0"/>
              <a:t> </a:t>
            </a:r>
            <a:r>
              <a:rPr lang="en-US" sz="4500" b="1" dirty="0" err="1"/>
              <a:t>sebesar</a:t>
            </a:r>
            <a:r>
              <a:rPr lang="en-US" sz="4500" b="1" dirty="0"/>
              <a:t> 0,46% (</a:t>
            </a:r>
            <a:r>
              <a:rPr lang="en-US" sz="4500" b="1" dirty="0" err="1"/>
              <a:t>MoM</a:t>
            </a:r>
            <a:r>
              <a:rPr lang="en-US" sz="4500" b="1" dirty="0"/>
              <a:t>) </a:t>
            </a:r>
            <a:r>
              <a:rPr lang="en-US" sz="4500" b="1" dirty="0" err="1"/>
              <a:t>dari</a:t>
            </a:r>
            <a:r>
              <a:rPr lang="en-US" sz="4500" b="1" dirty="0"/>
              <a:t> 161.200.105 </a:t>
            </a:r>
            <a:r>
              <a:rPr lang="en-US" sz="4500" b="1" dirty="0" err="1"/>
              <a:t>rekening</a:t>
            </a:r>
            <a:r>
              <a:rPr lang="en-US" sz="4500" b="1" dirty="0"/>
              <a:t> (</a:t>
            </a:r>
            <a:r>
              <a:rPr lang="en-US" sz="4500" b="1" dirty="0" err="1"/>
              <a:t>Januari</a:t>
            </a:r>
            <a:r>
              <a:rPr lang="en-US" sz="4500" b="1" dirty="0"/>
              <a:t> 2015) </a:t>
            </a:r>
            <a:r>
              <a:rPr lang="en-US" sz="4500" b="1" dirty="0" err="1"/>
              <a:t>menjadi</a:t>
            </a:r>
            <a:r>
              <a:rPr lang="en-US" sz="4500" b="1" dirty="0"/>
              <a:t> 161.939.414 </a:t>
            </a:r>
            <a:r>
              <a:rPr lang="en-US" sz="4500" b="1" dirty="0" err="1"/>
              <a:t>rekening</a:t>
            </a:r>
            <a:r>
              <a:rPr lang="en-US" sz="4500" b="1" dirty="0"/>
              <a:t> (</a:t>
            </a:r>
            <a:r>
              <a:rPr lang="en-US" sz="4500" b="1" dirty="0" err="1"/>
              <a:t>Februari</a:t>
            </a:r>
            <a:r>
              <a:rPr lang="en-US" sz="4500" b="1" dirty="0"/>
              <a:t> 2015). </a:t>
            </a:r>
            <a:r>
              <a:rPr lang="en-US" sz="4500" b="1" dirty="0" err="1"/>
              <a:t>Jumlah</a:t>
            </a:r>
            <a:r>
              <a:rPr lang="en-US" sz="4500" b="1" dirty="0"/>
              <a:t> nominal </a:t>
            </a:r>
            <a:r>
              <a:rPr lang="en-US" sz="4500" b="1" dirty="0" err="1"/>
              <a:t>simpanan</a:t>
            </a:r>
            <a:r>
              <a:rPr lang="en-US" sz="4500" b="1" dirty="0"/>
              <a:t> </a:t>
            </a:r>
            <a:r>
              <a:rPr lang="en-US" sz="4500" b="1" dirty="0" err="1"/>
              <a:t>menurun</a:t>
            </a:r>
            <a:r>
              <a:rPr lang="en-US" sz="4500" b="1" dirty="0"/>
              <a:t> </a:t>
            </a:r>
            <a:r>
              <a:rPr lang="en-US" sz="4500" b="1" dirty="0" err="1"/>
              <a:t>sebesar</a:t>
            </a:r>
            <a:r>
              <a:rPr lang="en-US" sz="4500" b="1" dirty="0"/>
              <a:t> 0,13% (</a:t>
            </a:r>
            <a:r>
              <a:rPr lang="en-US" sz="4500" b="1" dirty="0" err="1"/>
              <a:t>MoM</a:t>
            </a:r>
            <a:r>
              <a:rPr lang="en-US" sz="4500" b="1" dirty="0"/>
              <a:t>). Per </a:t>
            </a:r>
            <a:r>
              <a:rPr lang="en-US" sz="4500" b="1" dirty="0" err="1"/>
              <a:t>akhir</a:t>
            </a:r>
            <a:r>
              <a:rPr lang="en-US" sz="4500" b="1" dirty="0"/>
              <a:t> </a:t>
            </a:r>
            <a:r>
              <a:rPr lang="en-US" sz="4500" b="1" dirty="0" err="1"/>
              <a:t>Januari</a:t>
            </a:r>
            <a:r>
              <a:rPr lang="en-US" sz="4500" b="1" dirty="0"/>
              <a:t> 2015 </a:t>
            </a:r>
            <a:r>
              <a:rPr lang="en-US" sz="4500" b="1" dirty="0" err="1"/>
              <a:t>jumlah</a:t>
            </a:r>
            <a:r>
              <a:rPr lang="en-US" sz="4500" b="1" dirty="0"/>
              <a:t> nominal </a:t>
            </a:r>
            <a:r>
              <a:rPr lang="en-US" sz="4500" b="1" dirty="0" err="1"/>
              <a:t>simpanan</a:t>
            </a:r>
            <a:r>
              <a:rPr lang="en-US" sz="4500" b="1" dirty="0"/>
              <a:t> </a:t>
            </a:r>
            <a:r>
              <a:rPr lang="en-US" sz="4500" b="1" dirty="0" err="1"/>
              <a:t>berjumlah</a:t>
            </a:r>
            <a:r>
              <a:rPr lang="en-US" sz="4500" b="1" dirty="0"/>
              <a:t> </a:t>
            </a:r>
            <a:r>
              <a:rPr lang="en-US" sz="4500" b="1" dirty="0" err="1"/>
              <a:t>Rp</a:t>
            </a:r>
            <a:r>
              <a:rPr lang="en-US" sz="4500" b="1" dirty="0"/>
              <a:t> 1.855,4 </a:t>
            </a:r>
            <a:r>
              <a:rPr lang="en-US" sz="4500" b="1" dirty="0" err="1"/>
              <a:t>triliun</a:t>
            </a:r>
            <a:r>
              <a:rPr lang="en-US" sz="4500" b="1" dirty="0"/>
              <a:t>, </a:t>
            </a:r>
            <a:r>
              <a:rPr lang="en-US" sz="4500" b="1" dirty="0" err="1"/>
              <a:t>menurun</a:t>
            </a:r>
            <a:r>
              <a:rPr lang="en-US" sz="4500" b="1" dirty="0"/>
              <a:t> </a:t>
            </a:r>
            <a:r>
              <a:rPr lang="en-US" sz="4500" b="1" dirty="0" err="1"/>
              <a:t>menjadi</a:t>
            </a:r>
            <a:r>
              <a:rPr lang="en-US" sz="4500" b="1" dirty="0"/>
              <a:t> </a:t>
            </a:r>
            <a:r>
              <a:rPr lang="en-US" sz="4500" b="1" dirty="0" err="1"/>
              <a:t>Rp</a:t>
            </a:r>
            <a:r>
              <a:rPr lang="en-US" sz="4500" b="1" dirty="0"/>
              <a:t> 1.853 </a:t>
            </a:r>
            <a:r>
              <a:rPr lang="en-US" sz="4500" b="1" dirty="0" err="1"/>
              <a:t>triliun</a:t>
            </a:r>
            <a:r>
              <a:rPr lang="en-US" sz="4500" b="1" dirty="0"/>
              <a:t> (</a:t>
            </a:r>
            <a:r>
              <a:rPr lang="en-US" sz="4500" b="1" dirty="0" err="1"/>
              <a:t>Februari</a:t>
            </a:r>
            <a:r>
              <a:rPr lang="en-US" sz="4500" b="1" dirty="0"/>
              <a:t> 2015).</a:t>
            </a:r>
          </a:p>
          <a:p>
            <a:endParaRPr lang="en-US" sz="4500" b="1" dirty="0"/>
          </a:p>
          <a:p>
            <a:r>
              <a:rPr lang="en-US" sz="4500" b="1" dirty="0" err="1"/>
              <a:t>Adapun</a:t>
            </a:r>
            <a:r>
              <a:rPr lang="en-US" sz="4500" b="1" dirty="0"/>
              <a:t> </a:t>
            </a:r>
            <a:r>
              <a:rPr lang="en-US" sz="4500" b="1" dirty="0" err="1"/>
              <a:t>untuk</a:t>
            </a:r>
            <a:r>
              <a:rPr lang="en-US" sz="4500" b="1" dirty="0"/>
              <a:t> </a:t>
            </a:r>
            <a:r>
              <a:rPr lang="en-US" sz="4500" b="1" dirty="0" err="1"/>
              <a:t>simpanan</a:t>
            </a:r>
            <a:r>
              <a:rPr lang="en-US" sz="4500" b="1" dirty="0"/>
              <a:t> </a:t>
            </a:r>
            <a:r>
              <a:rPr lang="en-US" sz="4500" b="1" dirty="0" err="1"/>
              <a:t>dengan</a:t>
            </a:r>
            <a:r>
              <a:rPr lang="en-US" sz="4500" b="1" dirty="0"/>
              <a:t> </a:t>
            </a:r>
            <a:r>
              <a:rPr lang="en-US" sz="4500" b="1" dirty="0" err="1"/>
              <a:t>nilai</a:t>
            </a:r>
            <a:r>
              <a:rPr lang="en-US" sz="4500" b="1" dirty="0"/>
              <a:t> </a:t>
            </a:r>
            <a:r>
              <a:rPr lang="en-US" sz="4500" b="1" dirty="0" err="1"/>
              <a:t>diatas</a:t>
            </a:r>
            <a:r>
              <a:rPr lang="en-US" sz="4500" b="1" dirty="0"/>
              <a:t> </a:t>
            </a:r>
            <a:r>
              <a:rPr lang="en-US" sz="4500" b="1" dirty="0" err="1"/>
              <a:t>Rp</a:t>
            </a:r>
            <a:r>
              <a:rPr lang="en-US" sz="4500" b="1" dirty="0"/>
              <a:t> 2 </a:t>
            </a:r>
            <a:r>
              <a:rPr lang="en-US" sz="4500" b="1" dirty="0" err="1"/>
              <a:t>miliar</a:t>
            </a:r>
            <a:r>
              <a:rPr lang="en-US" sz="4500" b="1" dirty="0"/>
              <a:t>, </a:t>
            </a:r>
            <a:r>
              <a:rPr lang="en-US" sz="4500" b="1" dirty="0" err="1"/>
              <a:t>jumlah</a:t>
            </a:r>
            <a:r>
              <a:rPr lang="en-US" sz="4500" b="1" dirty="0"/>
              <a:t> </a:t>
            </a:r>
            <a:r>
              <a:rPr lang="en-US" sz="4500" b="1" dirty="0" err="1"/>
              <a:t>rekeningnya</a:t>
            </a:r>
            <a:r>
              <a:rPr lang="en-US" sz="4500" b="1" dirty="0"/>
              <a:t> </a:t>
            </a:r>
            <a:r>
              <a:rPr lang="en-US" sz="4500" b="1" dirty="0" err="1"/>
              <a:t>meningkat</a:t>
            </a:r>
            <a:r>
              <a:rPr lang="en-US" sz="4500" b="1" dirty="0"/>
              <a:t> 0,11% (</a:t>
            </a:r>
            <a:r>
              <a:rPr lang="en-US" sz="4500" b="1" dirty="0" err="1"/>
              <a:t>MoM</a:t>
            </a:r>
            <a:r>
              <a:rPr lang="en-US" sz="4500" b="1" dirty="0"/>
              <a:t>). Dari 228.433 </a:t>
            </a:r>
            <a:r>
              <a:rPr lang="en-US" sz="4500" b="1" dirty="0" err="1"/>
              <a:t>rekening</a:t>
            </a:r>
            <a:r>
              <a:rPr lang="en-US" sz="4500" b="1" dirty="0"/>
              <a:t> (</a:t>
            </a:r>
            <a:r>
              <a:rPr lang="en-US" sz="4500" b="1" dirty="0" err="1"/>
              <a:t>Januari</a:t>
            </a:r>
            <a:r>
              <a:rPr lang="en-US" sz="4500" b="1" dirty="0"/>
              <a:t> 2015) </a:t>
            </a:r>
            <a:r>
              <a:rPr lang="en-US" sz="4500" b="1" dirty="0" err="1"/>
              <a:t>menjadi</a:t>
            </a:r>
            <a:r>
              <a:rPr lang="en-US" sz="4500" b="1" dirty="0"/>
              <a:t> 228.689 </a:t>
            </a:r>
            <a:r>
              <a:rPr lang="en-US" sz="4500" b="1" dirty="0" err="1"/>
              <a:t>rekening</a:t>
            </a:r>
            <a:r>
              <a:rPr lang="en-US" sz="4500" b="1" dirty="0"/>
              <a:t> (</a:t>
            </a:r>
            <a:r>
              <a:rPr lang="en-US" sz="4500" b="1" dirty="0" err="1"/>
              <a:t>Februari</a:t>
            </a:r>
            <a:r>
              <a:rPr lang="en-US" sz="4500" b="1" dirty="0"/>
              <a:t> 2015). </a:t>
            </a:r>
            <a:r>
              <a:rPr lang="en-US" sz="4500" b="1" dirty="0" err="1"/>
              <a:t>Sama</a:t>
            </a:r>
            <a:r>
              <a:rPr lang="en-US" sz="4500" b="1" dirty="0"/>
              <a:t> </a:t>
            </a:r>
            <a:r>
              <a:rPr lang="en-US" sz="4500" b="1" dirty="0" err="1"/>
              <a:t>halnya</a:t>
            </a:r>
            <a:r>
              <a:rPr lang="en-US" sz="4500" b="1" dirty="0"/>
              <a:t> </a:t>
            </a:r>
            <a:r>
              <a:rPr lang="en-US" sz="4500" b="1" dirty="0" err="1"/>
              <a:t>dengan</a:t>
            </a:r>
            <a:r>
              <a:rPr lang="en-US" sz="4500" b="1" dirty="0"/>
              <a:t> </a:t>
            </a:r>
            <a:r>
              <a:rPr lang="en-US" sz="4500" b="1" dirty="0" err="1"/>
              <a:t>jumlah</a:t>
            </a:r>
            <a:r>
              <a:rPr lang="en-US" sz="4500" b="1" dirty="0"/>
              <a:t> nominal </a:t>
            </a:r>
            <a:r>
              <a:rPr lang="en-US" sz="4500" b="1" dirty="0" err="1"/>
              <a:t>simpanan</a:t>
            </a:r>
            <a:r>
              <a:rPr lang="en-US" sz="4500" b="1" dirty="0"/>
              <a:t>, </a:t>
            </a:r>
            <a:r>
              <a:rPr lang="en-US" sz="4500" b="1" dirty="0" err="1"/>
              <a:t>meningkat</a:t>
            </a:r>
            <a:r>
              <a:rPr lang="en-US" sz="4500" b="1" dirty="0"/>
              <a:t> </a:t>
            </a:r>
            <a:r>
              <a:rPr lang="en-US" sz="4500" b="1" dirty="0" err="1"/>
              <a:t>sebesar</a:t>
            </a:r>
            <a:r>
              <a:rPr lang="en-US" sz="4500" b="1" dirty="0"/>
              <a:t> 2,41% (</a:t>
            </a:r>
            <a:r>
              <a:rPr lang="en-US" sz="4500" b="1" dirty="0" err="1"/>
              <a:t>MoM</a:t>
            </a:r>
            <a:r>
              <a:rPr lang="en-US" sz="4500" b="1" dirty="0"/>
              <a:t>), </a:t>
            </a:r>
            <a:r>
              <a:rPr lang="en-US" sz="4500" b="1" dirty="0" err="1"/>
              <a:t>dari</a:t>
            </a:r>
            <a:r>
              <a:rPr lang="en-US" sz="4500" b="1" dirty="0"/>
              <a:t> </a:t>
            </a:r>
            <a:r>
              <a:rPr lang="en-US" sz="4500" b="1" dirty="0" err="1"/>
              <a:t>Rp</a:t>
            </a:r>
            <a:r>
              <a:rPr lang="en-US" sz="4500" b="1" dirty="0"/>
              <a:t> 2.313,6 </a:t>
            </a:r>
            <a:r>
              <a:rPr lang="en-US" sz="4500" b="1" dirty="0" err="1"/>
              <a:t>triliun</a:t>
            </a:r>
            <a:r>
              <a:rPr lang="en-US" sz="4500" b="1" dirty="0"/>
              <a:t> (</a:t>
            </a:r>
            <a:r>
              <a:rPr lang="en-US" sz="4500" b="1" dirty="0" err="1"/>
              <a:t>Januari</a:t>
            </a:r>
            <a:r>
              <a:rPr lang="en-US" sz="4500" b="1" dirty="0"/>
              <a:t> 2015) </a:t>
            </a:r>
            <a:r>
              <a:rPr lang="en-US" sz="4500" b="1" dirty="0" err="1"/>
              <a:t>menjadi</a:t>
            </a:r>
            <a:r>
              <a:rPr lang="en-US" sz="4500" b="1" dirty="0"/>
              <a:t> </a:t>
            </a:r>
            <a:r>
              <a:rPr lang="en-US" sz="4500" b="1" dirty="0" err="1"/>
              <a:t>Rp</a:t>
            </a:r>
            <a:r>
              <a:rPr lang="en-US" sz="4500" b="1" dirty="0"/>
              <a:t> 2.369,5 </a:t>
            </a:r>
            <a:r>
              <a:rPr lang="en-US" sz="4500" b="1" dirty="0" err="1"/>
              <a:t>triliun</a:t>
            </a:r>
            <a:r>
              <a:rPr lang="en-US" sz="4500" b="1" dirty="0"/>
              <a:t> (</a:t>
            </a:r>
            <a:r>
              <a:rPr lang="en-US" sz="4500" b="1" dirty="0" err="1"/>
              <a:t>Februari</a:t>
            </a:r>
            <a:r>
              <a:rPr lang="en-US" sz="4500" b="1" dirty="0"/>
              <a:t> 2015).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3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3" y="1773052"/>
            <a:ext cx="7787967" cy="4187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857" y="763108"/>
            <a:ext cx="734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Rendahnya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Cadangan</a:t>
            </a:r>
            <a:r>
              <a:rPr lang="en-US" sz="2400" dirty="0" smtClean="0"/>
              <a:t> </a:t>
            </a:r>
            <a:r>
              <a:rPr lang="en-US" sz="2400" dirty="0" err="1" smtClean="0"/>
              <a:t>Devisa</a:t>
            </a:r>
            <a:r>
              <a:rPr lang="en-US" sz="2400" dirty="0" smtClean="0"/>
              <a:t> Indonesia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69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1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Foreign Reserves by Selected Countries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797696"/>
              </p:ext>
            </p:extLst>
          </p:nvPr>
        </p:nvGraphicFramePr>
        <p:xfrm>
          <a:off x="457200" y="1122357"/>
          <a:ext cx="8229600" cy="546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26"/>
                <a:gridCol w="3402674"/>
                <a:gridCol w="2057400"/>
                <a:gridCol w="2057400"/>
              </a:tblGrid>
              <a:tr h="312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2"/>
                        </a:rPr>
                        <a:t>People's Republic of China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3,708,950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[2]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3"/>
                        </a:rPr>
                        <a:t>Japan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1,214,125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[3]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4"/>
                        </a:rPr>
                        <a:t>Saudi Arabia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671,673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[4]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5"/>
                        </a:rPr>
                        <a:t>Switzerland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561,037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[5]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5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6"/>
                        </a:rPr>
                        <a:t>Republic of China (Taiwan)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421,411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[6]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6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7"/>
                        </a:rPr>
                        <a:t>Republic of Korea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369,954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[7][8]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8"/>
                        </a:rPr>
                        <a:t>Brazil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365,887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July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[9][10]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ＭＳ 明朝"/>
                          <a:cs typeface="Helvetica"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9"/>
                        </a:rPr>
                        <a:t>Hong Kong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340,689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[11]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0"/>
                        </a:rPr>
                        <a:t>India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335,882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26,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[12][13]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ＭＳ 明朝"/>
                          <a:cs typeface="Helvetica"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1"/>
                        </a:rPr>
                        <a:t>Eurozone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330,322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[14]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2"/>
                        </a:rPr>
                        <a:t>Russia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313,342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[15][16]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3"/>
                        </a:rPr>
                        <a:t>Singapore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253,068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[17]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4"/>
                        </a:rPr>
                        <a:t>Mexico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189,705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[18]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5"/>
                        </a:rPr>
                        <a:t>Thailand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154,476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 dirty="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[19]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15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6"/>
                        </a:rPr>
                        <a:t>Indonesia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105,078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[22][23]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16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  <a:hlinkClick r:id="rId17"/>
                        </a:rPr>
                        <a:t>Malaysia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104,071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C1C1C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June 2015</a:t>
                      </a:r>
                      <a:r>
                        <a:rPr lang="en-US" sz="1100" baseline="30000" dirty="0">
                          <a:solidFill>
                            <a:srgbClr val="092F9D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[24]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81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083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36" y="6388015"/>
            <a:ext cx="847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Devisa</a:t>
            </a:r>
            <a:r>
              <a:rPr lang="en-US" dirty="0" smtClean="0"/>
              <a:t> per 30 Sep </a:t>
            </a:r>
            <a:r>
              <a:rPr lang="fr-FR" dirty="0" smtClean="0"/>
              <a:t>’</a:t>
            </a:r>
            <a:r>
              <a:rPr lang="en-US" dirty="0" smtClean="0"/>
              <a:t>15 </a:t>
            </a:r>
            <a:r>
              <a:rPr lang="en-US" dirty="0" err="1" smtClean="0"/>
              <a:t>adalah</a:t>
            </a:r>
            <a:r>
              <a:rPr lang="en-US" dirty="0" smtClean="0"/>
              <a:t> USD 101,720 </a:t>
            </a:r>
            <a:r>
              <a:rPr lang="en-US" dirty="0" err="1" smtClean="0"/>
              <a:t>milyar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: BI)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Implikasi</a:t>
            </a:r>
            <a:r>
              <a:rPr lang="en-US" sz="3600" dirty="0" smtClean="0"/>
              <a:t> </a:t>
            </a:r>
            <a:r>
              <a:rPr lang="en-US" sz="3600" dirty="0" err="1" smtClean="0"/>
              <a:t>kebijakan</a:t>
            </a:r>
            <a:r>
              <a:rPr lang="en-US" sz="3600" dirty="0" smtClean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Mengatur</a:t>
            </a:r>
            <a:r>
              <a:rPr lang="en-US" sz="3600" dirty="0" smtClean="0"/>
              <a:t> </a:t>
            </a:r>
            <a:r>
              <a:rPr lang="en-US" sz="3600" dirty="0" err="1" smtClean="0"/>
              <a:t>Permintaan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Penawaran</a:t>
            </a:r>
            <a:r>
              <a:rPr lang="en-US" sz="3600" dirty="0" smtClean="0"/>
              <a:t> USD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yang </a:t>
            </a:r>
            <a:r>
              <a:rPr lang="en-US" dirty="0" err="1" smtClean="0"/>
              <a:t>fleksibel</a:t>
            </a:r>
            <a:r>
              <a:rPr lang="en-US" dirty="0" smtClean="0"/>
              <a:t>, </a:t>
            </a:r>
            <a:r>
              <a:rPr lang="en-US" dirty="0" err="1"/>
              <a:t>g</a:t>
            </a:r>
            <a:r>
              <a:rPr lang="en-US" dirty="0" err="1" smtClean="0"/>
              <a:t>ejolak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demand </a:t>
            </a:r>
            <a:r>
              <a:rPr lang="en-US" dirty="0" err="1" smtClean="0"/>
              <a:t>dan</a:t>
            </a:r>
            <a:r>
              <a:rPr lang="en-US" dirty="0" smtClean="0"/>
              <a:t> supply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USD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gejolak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depresiasi</a:t>
            </a:r>
            <a:r>
              <a:rPr lang="en-US" dirty="0" smtClean="0"/>
              <a:t>/</a:t>
            </a:r>
            <a:r>
              <a:rPr lang="en-US" dirty="0" err="1" smtClean="0"/>
              <a:t>apresiasi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asimetris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ermintaan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USD </a:t>
            </a:r>
            <a:r>
              <a:rPr lang="en-US" dirty="0" smtClean="0"/>
              <a:t>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3 </a:t>
            </a:r>
            <a:r>
              <a:rPr lang="en-US" dirty="0" err="1" smtClean="0"/>
              <a:t>elemen</a:t>
            </a:r>
            <a:r>
              <a:rPr lang="en-US" dirty="0" smtClean="0"/>
              <a:t>;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(</a:t>
            </a:r>
            <a:r>
              <a:rPr lang="en-US" dirty="0" err="1" smtClean="0"/>
              <a:t>Impor</a:t>
            </a:r>
            <a:r>
              <a:rPr lang="en-US" dirty="0" smtClean="0"/>
              <a:t>), </a:t>
            </a:r>
            <a:r>
              <a:rPr lang="en-US" dirty="0" err="1" smtClean="0"/>
              <a:t>spekulasi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store of value.</a:t>
            </a:r>
          </a:p>
          <a:p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enawaran</a:t>
            </a:r>
            <a:r>
              <a:rPr lang="en-US" dirty="0" smtClean="0"/>
              <a:t> </a:t>
            </a:r>
            <a:r>
              <a:rPr lang="en-US" dirty="0" smtClean="0"/>
              <a:t>USD </a:t>
            </a:r>
            <a:r>
              <a:rPr lang="en-US" dirty="0" smtClean="0"/>
              <a:t>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(</a:t>
            </a:r>
            <a:r>
              <a:rPr lang="en-US" dirty="0" err="1" smtClean="0"/>
              <a:t>ekspor</a:t>
            </a:r>
            <a:r>
              <a:rPr lang="en-US" dirty="0" smtClean="0"/>
              <a:t>), </a:t>
            </a:r>
            <a:r>
              <a:rPr lang="en-US" dirty="0" err="1" smtClean="0"/>
              <a:t>insentif</a:t>
            </a:r>
            <a:r>
              <a:rPr lang="en-US" dirty="0" smtClean="0"/>
              <a:t>,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BI.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2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</a:t>
            </a:r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agar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surplus (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devisa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modal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(</a:t>
            </a:r>
            <a:r>
              <a:rPr lang="en-US" dirty="0" err="1" smtClean="0"/>
              <a:t>portofolio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volatilitas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mengutamakan</a:t>
            </a:r>
            <a:r>
              <a:rPr lang="en-US" dirty="0" smtClean="0"/>
              <a:t> modal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(FDI),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di </a:t>
            </a:r>
            <a:r>
              <a:rPr lang="en-US" dirty="0" err="1" smtClean="0"/>
              <a:t>domestik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Sedapat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modal.</a:t>
            </a:r>
          </a:p>
          <a:p>
            <a:r>
              <a:rPr lang="en-US" dirty="0" err="1" smtClean="0"/>
              <a:t>Sedapat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USD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 Indonesia).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9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Mengupayakan</a:t>
            </a:r>
            <a:r>
              <a:rPr lang="en-US" dirty="0" smtClean="0"/>
              <a:t> </a:t>
            </a:r>
            <a:r>
              <a:rPr lang="en-US" dirty="0" err="1" smtClean="0"/>
              <a:t>inflasi</a:t>
            </a:r>
            <a:r>
              <a:rPr lang="en-US" dirty="0" smtClean="0"/>
              <a:t> di level yang </a:t>
            </a:r>
            <a:r>
              <a:rPr lang="en-US" dirty="0" err="1" smtClean="0"/>
              <a:t>rendah</a:t>
            </a:r>
            <a:r>
              <a:rPr lang="en-US" dirty="0" smtClean="0"/>
              <a:t> agar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USD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disinsentif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valas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spekulasi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non-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61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Paket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Kebijakan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Ekonomi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Pemerintah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</a:rPr>
              <a:t>Belum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efektif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khususnya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dalam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jangka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pendek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masih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butuh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waktu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untuk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pembuktian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14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Widodo</a:t>
            </a:r>
            <a:r>
              <a:rPr lang="en-US" dirty="0"/>
              <a:t> (</a:t>
            </a:r>
            <a:r>
              <a:rPr lang="en-US" dirty="0" err="1"/>
              <a:t>Jokowi</a:t>
            </a:r>
            <a:r>
              <a:rPr lang="en-US" dirty="0"/>
              <a:t>)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Paket </a:t>
            </a:r>
            <a:r>
              <a:rPr lang="en-US" dirty="0">
                <a:hlinkClick r:id="rId2"/>
              </a:rPr>
              <a:t>Kebijakan Tahap I September 2015.</a:t>
            </a:r>
          </a:p>
          <a:p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Kebijaka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1.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deregulasi</a:t>
            </a:r>
            <a:r>
              <a:rPr lang="en-US" dirty="0"/>
              <a:t>, </a:t>
            </a:r>
            <a:r>
              <a:rPr lang="en-US" dirty="0" err="1"/>
              <a:t>debirokratisasi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; 2. </a:t>
            </a:r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 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, </a:t>
            </a:r>
            <a:r>
              <a:rPr lang="en-US" dirty="0" err="1"/>
              <a:t>sumbatan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3.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di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 smtClean="0"/>
              <a:t>.</a:t>
            </a:r>
          </a:p>
          <a:p>
            <a:r>
              <a:rPr lang="en-US" b="1" dirty="0" err="1"/>
              <a:t>Pemerintah</a:t>
            </a:r>
            <a:r>
              <a:rPr lang="en-US" b="1" dirty="0"/>
              <a:t> Indonesia </a:t>
            </a:r>
            <a:r>
              <a:rPr lang="en-US" b="1" dirty="0" err="1"/>
              <a:t>merilis</a:t>
            </a:r>
            <a:r>
              <a:rPr lang="en-US" b="1" dirty="0"/>
              <a:t> </a:t>
            </a:r>
            <a:r>
              <a:rPr lang="en-US" b="1" dirty="0" err="1"/>
              <a:t>paket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tahap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berisi</a:t>
            </a:r>
            <a:r>
              <a:rPr lang="en-US" b="1" dirty="0"/>
              <a:t> </a:t>
            </a:r>
            <a:r>
              <a:rPr lang="en-US" b="1" dirty="0" err="1"/>
              <a:t>sejumlah</a:t>
            </a:r>
            <a:r>
              <a:rPr lang="en-US" b="1" dirty="0"/>
              <a:t> </a:t>
            </a: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menyelesaikan</a:t>
            </a:r>
            <a:r>
              <a:rPr lang="en-US" b="1" dirty="0"/>
              <a:t> </a:t>
            </a:r>
            <a:r>
              <a:rPr lang="en-US" b="1" dirty="0" err="1"/>
              <a:t>kendala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perizinan</a:t>
            </a:r>
            <a:r>
              <a:rPr lang="en-US" b="1" dirty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pelemahan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melilit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Indonesia, </a:t>
            </a:r>
            <a:r>
              <a:rPr lang="en-US" dirty="0" err="1"/>
              <a:t>Rabu</a:t>
            </a:r>
            <a:r>
              <a:rPr lang="en-US" dirty="0"/>
              <a:t> (7/10/2015),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meluncurkan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smtClean="0"/>
              <a:t>III;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,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BBM.</a:t>
            </a:r>
          </a:p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Kamis</a:t>
            </a:r>
            <a:r>
              <a:rPr lang="en-US" dirty="0"/>
              <a:t>, 15 </a:t>
            </a:r>
            <a:r>
              <a:rPr lang="en-US" dirty="0" err="1"/>
              <a:t>Oktober</a:t>
            </a:r>
            <a:r>
              <a:rPr lang="en-US" dirty="0"/>
              <a:t> 2015.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pengupahan</a:t>
            </a:r>
            <a:r>
              <a:rPr lang="en-US" dirty="0"/>
              <a:t>, </a:t>
            </a:r>
            <a:r>
              <a:rPr lang="en-US" dirty="0" err="1"/>
              <a:t>Kredit</a:t>
            </a:r>
            <a:r>
              <a:rPr lang="en-US" dirty="0"/>
              <a:t> Usaha Rakyat (KUR)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4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591496"/>
              </p:ext>
            </p:extLst>
          </p:nvPr>
        </p:nvGraphicFramePr>
        <p:xfrm>
          <a:off x="465216" y="603592"/>
          <a:ext cx="8562480" cy="367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0051" y="2338919"/>
            <a:ext cx="53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 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1568" y="2527542"/>
            <a:ext cx="9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321" y="4338318"/>
            <a:ext cx="8801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 =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 : 9 Sept; </a:t>
            </a:r>
            <a:r>
              <a:rPr lang="en-US" sz="1400" dirty="0" smtClean="0"/>
              <a:t>1. </a:t>
            </a:r>
            <a:r>
              <a:rPr lang="en-US" sz="1400" b="1" dirty="0" err="1" smtClean="0"/>
              <a:t>Mendorong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industri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nasional</a:t>
            </a:r>
            <a:r>
              <a:rPr lang="en-US" sz="1400" b="1" dirty="0" smtClean="0"/>
              <a:t>; 2. </a:t>
            </a:r>
            <a:r>
              <a:rPr lang="en-US" sz="1400" b="1" dirty="0" err="1" smtClean="0"/>
              <a:t>Mempercepat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proyek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strategis</a:t>
            </a:r>
            <a:r>
              <a:rPr lang="en-US" sz="1400" b="1" dirty="0" smtClean="0"/>
              <a:t>   </a:t>
            </a:r>
            <a:r>
              <a:rPr lang="en-US" sz="1400" b="1" dirty="0" err="1" smtClean="0"/>
              <a:t>nasional</a:t>
            </a:r>
            <a:r>
              <a:rPr lang="en-US" sz="1400" b="1" dirty="0" smtClean="0"/>
              <a:t> ;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3.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</a:t>
            </a:r>
            <a:r>
              <a:rPr lang="en-US" sz="1400" b="1" dirty="0" err="1" smtClean="0"/>
              <a:t>Meningkatkan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investasi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sektor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properti</a:t>
            </a:r>
            <a:r>
              <a:rPr lang="en-US" sz="1400" b="1" dirty="0" smtClean="0"/>
              <a:t>. </a:t>
            </a:r>
          </a:p>
          <a:p>
            <a:r>
              <a:rPr lang="en-US" dirty="0" smtClean="0"/>
              <a:t>II : 29 Sept; </a:t>
            </a:r>
            <a:r>
              <a:rPr lang="en-US" sz="1400" b="1" dirty="0" err="1" smtClean="0"/>
              <a:t>berisi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sejumlah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langkah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menyelesaikan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kendala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investasi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perizinan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r>
              <a:rPr lang="en-US" dirty="0" smtClean="0"/>
              <a:t>III : 7 </a:t>
            </a:r>
            <a:r>
              <a:rPr lang="en-US" dirty="0" err="1" smtClean="0"/>
              <a:t>Okt</a:t>
            </a:r>
            <a:r>
              <a:rPr lang="en-US" dirty="0" smtClean="0"/>
              <a:t>;    </a:t>
            </a:r>
            <a:r>
              <a:rPr lang="en-US" sz="1400" b="1" dirty="0" err="1" smtClean="0"/>
              <a:t>khususnya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peningkatan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beli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melalui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penurunan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harga</a:t>
            </a:r>
            <a:r>
              <a:rPr lang="en-US" sz="1400" b="1" dirty="0" smtClean="0"/>
              <a:t> BBM.</a:t>
            </a:r>
          </a:p>
          <a:p>
            <a:r>
              <a:rPr lang="en-US" dirty="0" smtClean="0"/>
              <a:t>IV: 15 </a:t>
            </a:r>
            <a:r>
              <a:rPr lang="en-US" dirty="0" err="1" smtClean="0"/>
              <a:t>Okt</a:t>
            </a:r>
            <a:r>
              <a:rPr lang="en-US" dirty="0" smtClean="0"/>
              <a:t> : </a:t>
            </a:r>
            <a:r>
              <a:rPr lang="en-US" sz="1400" b="1" dirty="0" err="1" smtClean="0"/>
              <a:t>Paket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keempat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berkaitan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sistem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pengupahan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Kredit</a:t>
            </a:r>
            <a:r>
              <a:rPr lang="en-US" sz="1400" b="1" dirty="0" smtClean="0"/>
              <a:t> Usaha Rakyat (KUR)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kredit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</a:t>
            </a:r>
            <a:r>
              <a:rPr lang="en-US" sz="1400" b="1" dirty="0" err="1" smtClean="0"/>
              <a:t>ekspor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323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Rangkuman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sd</a:t>
            </a:r>
            <a:r>
              <a:rPr lang="en-US" dirty="0" smtClean="0"/>
              <a:t> </a:t>
            </a:r>
            <a:r>
              <a:rPr lang="en-US" dirty="0" err="1" smtClean="0"/>
              <a:t>Agustus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 </a:t>
            </a:r>
            <a:r>
              <a:rPr lang="en-US" dirty="0"/>
              <a:t>men-"</a:t>
            </a:r>
            <a:r>
              <a:rPr lang="en-US" dirty="0" err="1"/>
              <a:t>devaluasi</a:t>
            </a:r>
            <a:r>
              <a:rPr lang="en-US" dirty="0"/>
              <a:t>"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Agustus</a:t>
            </a:r>
            <a:r>
              <a:rPr lang="en-US" dirty="0"/>
              <a:t> 2015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internasionalisasi</a:t>
            </a:r>
            <a:r>
              <a:rPr lang="en-US" dirty="0"/>
              <a:t> </a:t>
            </a:r>
            <a:r>
              <a:rPr lang="en-US" dirty="0" err="1"/>
              <a:t>yuan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Pelemahan</a:t>
            </a:r>
            <a:r>
              <a:rPr lang="en-US" dirty="0"/>
              <a:t> </a:t>
            </a:r>
            <a:r>
              <a:rPr lang="en-US" dirty="0" err="1"/>
              <a:t>yuan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lain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risalah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the Fed yang </a:t>
            </a:r>
            <a:r>
              <a:rPr lang="en-US" dirty="0" err="1"/>
              <a:t>dianggap</a:t>
            </a:r>
            <a:r>
              <a:rPr lang="en-US" dirty="0"/>
              <a:t> "</a:t>
            </a:r>
            <a:r>
              <a:rPr lang="en-US" i="1" dirty="0"/>
              <a:t>dovish</a:t>
            </a:r>
            <a:r>
              <a:rPr lang="en-US" dirty="0"/>
              <a:t>"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Fed rate di </a:t>
            </a:r>
            <a:r>
              <a:rPr lang="en-US" dirty="0" err="1"/>
              <a:t>bulan</a:t>
            </a:r>
            <a:r>
              <a:rPr lang="en-US" dirty="0"/>
              <a:t> September 2015.</a:t>
            </a:r>
          </a:p>
          <a:p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Malaysia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kejatuhan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, </a:t>
            </a:r>
            <a:r>
              <a:rPr lang="en-US" dirty="0" err="1"/>
              <a:t>normalisasi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 AS, </a:t>
            </a:r>
            <a:r>
              <a:rPr lang="en-US" dirty="0" err="1"/>
              <a:t>skandal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ULN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465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75447"/>
            <a:ext cx="7772400" cy="301796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SEKIAN,  </a:t>
            </a:r>
            <a:br>
              <a:rPr lang="en-US" sz="7200" dirty="0" smtClean="0"/>
            </a:br>
            <a:r>
              <a:rPr lang="en-US" sz="7200" dirty="0" err="1" smtClean="0"/>
              <a:t>Terima</a:t>
            </a:r>
            <a:r>
              <a:rPr lang="en-US" sz="7200" dirty="0" smtClean="0"/>
              <a:t> KASIH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8956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Rangkuman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sd</a:t>
            </a:r>
            <a:r>
              <a:rPr lang="en-US" dirty="0" smtClean="0"/>
              <a:t> </a:t>
            </a:r>
            <a:r>
              <a:rPr lang="en-US" dirty="0" err="1" smtClean="0"/>
              <a:t>Agustus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ekonomi</a:t>
            </a:r>
            <a:r>
              <a:rPr lang="en-US" dirty="0"/>
              <a:t> Indonesia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melambat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4,67% y/y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kuartal</a:t>
            </a:r>
            <a:r>
              <a:rPr lang="en-US" dirty="0"/>
              <a:t> II 2015 </a:t>
            </a:r>
            <a:r>
              <a:rPr lang="en-US" dirty="0" err="1"/>
              <a:t>dari</a:t>
            </a:r>
            <a:r>
              <a:rPr lang="en-US" dirty="0"/>
              <a:t> 4,72%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kuartal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pelemahan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domestik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US$ 4,48 </a:t>
            </a:r>
            <a:r>
              <a:rPr lang="en-US" dirty="0" err="1"/>
              <a:t>miliar</a:t>
            </a:r>
            <a:r>
              <a:rPr lang="en-US" dirty="0"/>
              <a:t> (2,05% PDB)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kuartal</a:t>
            </a:r>
            <a:r>
              <a:rPr lang="en-US" dirty="0"/>
              <a:t> II 2015 </a:t>
            </a:r>
            <a:r>
              <a:rPr lang="en-US" dirty="0" err="1"/>
              <a:t>dari</a:t>
            </a:r>
            <a:r>
              <a:rPr lang="en-US" dirty="0"/>
              <a:t> US$ 4,1 </a:t>
            </a:r>
            <a:r>
              <a:rPr lang="en-US" dirty="0" err="1"/>
              <a:t>miliar</a:t>
            </a:r>
            <a:r>
              <a:rPr lang="en-US" dirty="0"/>
              <a:t> (1,92% PDB)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kuartal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US$ 2,93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273,18 </a:t>
            </a:r>
            <a:r>
              <a:rPr lang="en-US" dirty="0" err="1"/>
              <a:t>triliun</a:t>
            </a:r>
            <a:r>
              <a:rPr lang="en-US" dirty="0"/>
              <a:t> (2,1% PDB)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2016.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7,99%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313,5 </a:t>
            </a:r>
            <a:r>
              <a:rPr lang="en-US" dirty="0" err="1"/>
              <a:t>triliun</a:t>
            </a:r>
            <a:r>
              <a:rPr lang="en-US" dirty="0"/>
              <a:t>.</a:t>
            </a:r>
          </a:p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devaluasi</a:t>
            </a:r>
            <a:r>
              <a:rPr lang="en-US" dirty="0"/>
              <a:t> Yuan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gejolak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"</a:t>
            </a:r>
            <a:r>
              <a:rPr lang="en-US" i="1" dirty="0"/>
              <a:t>currency war</a:t>
            </a:r>
            <a:r>
              <a:rPr lang="en-US" dirty="0"/>
              <a:t>".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global: </a:t>
            </a:r>
            <a:r>
              <a:rPr lang="en-US" dirty="0" err="1"/>
              <a:t>valas</a:t>
            </a:r>
            <a:r>
              <a:rPr lang="en-US" dirty="0"/>
              <a:t>, </a:t>
            </a:r>
            <a:r>
              <a:rPr lang="en-US" dirty="0" err="1"/>
              <a:t>saham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Juli-Agustus</a:t>
            </a:r>
            <a:r>
              <a:rPr lang="en-US" dirty="0"/>
              <a:t> 2015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Rangkuman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sd</a:t>
            </a:r>
            <a:r>
              <a:rPr lang="en-US" dirty="0" smtClean="0"/>
              <a:t> </a:t>
            </a:r>
            <a:r>
              <a:rPr lang="en-US" dirty="0" err="1" smtClean="0"/>
              <a:t>Agustus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Perlambatan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turunnya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beredar</a:t>
            </a:r>
            <a:r>
              <a:rPr lang="en-US" dirty="0" smtClean="0"/>
              <a:t>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profitabilitas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i="1" dirty="0" smtClean="0"/>
              <a:t>cost of fund</a:t>
            </a:r>
            <a:r>
              <a:rPr lang="en-US" dirty="0" smtClean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bank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Kondisi</a:t>
            </a:r>
            <a:r>
              <a:rPr lang="en-US" dirty="0" smtClean="0"/>
              <a:t> fundamental </a:t>
            </a:r>
            <a:r>
              <a:rPr lang="en-US" i="1" dirty="0" smtClean="0"/>
              <a:t>supply-demand</a:t>
            </a:r>
            <a:r>
              <a:rPr lang="en-US" dirty="0" smtClean="0"/>
              <a:t> </a:t>
            </a:r>
            <a:r>
              <a:rPr lang="en-US" dirty="0" err="1" smtClean="0"/>
              <a:t>batubara</a:t>
            </a:r>
            <a:r>
              <a:rPr lang="en-US" dirty="0" smtClean="0"/>
              <a:t> </a:t>
            </a:r>
            <a:r>
              <a:rPr lang="en-US" dirty="0" err="1" smtClean="0"/>
              <a:t>tampaknya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menyusul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perlambatan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Rangkuman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sd</a:t>
            </a:r>
            <a:r>
              <a:rPr lang="en-US" dirty="0" smtClean="0"/>
              <a:t> </a:t>
            </a:r>
            <a:r>
              <a:rPr lang="en-US" dirty="0" err="1" smtClean="0"/>
              <a:t>Agustus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pelemahan</a:t>
            </a:r>
            <a:r>
              <a:rPr lang="en-US" dirty="0" smtClean="0"/>
              <a:t> </a:t>
            </a:r>
            <a:r>
              <a:rPr lang="en-US" dirty="0" err="1" smtClean="0"/>
              <a:t>yuan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sentimen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batubara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pelemahan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China.</a:t>
            </a:r>
          </a:p>
          <a:p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Indonesia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.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(</a:t>
            </a:r>
            <a:r>
              <a:rPr lang="en-US" i="1" dirty="0" smtClean="0"/>
              <a:t>Banking Stability Index</a:t>
            </a:r>
            <a:r>
              <a:rPr lang="en-US" dirty="0" smtClean="0"/>
              <a:t>, BSI) LPS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Juli</a:t>
            </a:r>
            <a:r>
              <a:rPr lang="en-US" dirty="0" smtClean="0"/>
              <a:t>  2015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6 bps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100,31 </a:t>
            </a:r>
            <a:r>
              <a:rPr lang="en-US" dirty="0" err="1" smtClean="0"/>
              <a:t>menjadi</a:t>
            </a:r>
            <a:r>
              <a:rPr lang="en-US" dirty="0" smtClean="0"/>
              <a:t> 100,25 (</a:t>
            </a:r>
            <a:r>
              <a:rPr lang="en-US" dirty="0" err="1" smtClean="0"/>
              <a:t>kategori</a:t>
            </a:r>
            <a:r>
              <a:rPr lang="en-US" dirty="0" smtClean="0"/>
              <a:t>: "Normal").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5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497473"/>
              </p:ext>
            </p:extLst>
          </p:nvPr>
        </p:nvGraphicFramePr>
        <p:xfrm>
          <a:off x="465216" y="603592"/>
          <a:ext cx="8562480" cy="367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0051" y="2338919"/>
            <a:ext cx="53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 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1568" y="2527542"/>
            <a:ext cx="9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321" y="4338318"/>
            <a:ext cx="8801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 =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 : 9 Sept; </a:t>
            </a:r>
            <a:r>
              <a:rPr lang="en-US" sz="1400" dirty="0" smtClean="0"/>
              <a:t>1. </a:t>
            </a:r>
            <a:r>
              <a:rPr lang="en-US" sz="1400" b="1" dirty="0" err="1" smtClean="0"/>
              <a:t>Mendorong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industri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nasional</a:t>
            </a:r>
            <a:r>
              <a:rPr lang="en-US" sz="1400" b="1" dirty="0" smtClean="0"/>
              <a:t>; 2. </a:t>
            </a:r>
            <a:r>
              <a:rPr lang="en-US" sz="1400" b="1" dirty="0" err="1" smtClean="0"/>
              <a:t>Mempercepat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proyek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strategis</a:t>
            </a:r>
            <a:r>
              <a:rPr lang="en-US" sz="1400" b="1" dirty="0" smtClean="0"/>
              <a:t>   </a:t>
            </a:r>
            <a:r>
              <a:rPr lang="en-US" sz="1400" b="1" dirty="0" err="1" smtClean="0"/>
              <a:t>nasional</a:t>
            </a:r>
            <a:r>
              <a:rPr lang="en-US" sz="1400" b="1" dirty="0" smtClean="0"/>
              <a:t> ;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3.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</a:t>
            </a:r>
            <a:r>
              <a:rPr lang="en-US" sz="1400" b="1" dirty="0" err="1" smtClean="0"/>
              <a:t>Meningkatkan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investasi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sektor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properti</a:t>
            </a:r>
            <a:r>
              <a:rPr lang="en-US" sz="1400" b="1" dirty="0" smtClean="0"/>
              <a:t>. </a:t>
            </a:r>
          </a:p>
          <a:p>
            <a:r>
              <a:rPr lang="en-US" dirty="0" smtClean="0"/>
              <a:t>II : 29 Sept; </a:t>
            </a:r>
            <a:r>
              <a:rPr lang="en-US" sz="1400" b="1" dirty="0" err="1" smtClean="0"/>
              <a:t>berisi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sejumlah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langkah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menyelesaikan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kendala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investasi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perizinan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r>
              <a:rPr lang="en-US" dirty="0" smtClean="0"/>
              <a:t>III : 7 </a:t>
            </a:r>
            <a:r>
              <a:rPr lang="en-US" dirty="0" err="1" smtClean="0"/>
              <a:t>Okt</a:t>
            </a:r>
            <a:r>
              <a:rPr lang="en-US" dirty="0" smtClean="0"/>
              <a:t>;    </a:t>
            </a:r>
            <a:r>
              <a:rPr lang="en-US" sz="1400" b="1" dirty="0" err="1" smtClean="0"/>
              <a:t>khususnya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peningkatan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beli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melalui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penurunan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harga</a:t>
            </a:r>
            <a:r>
              <a:rPr lang="en-US" sz="1400" b="1" dirty="0" smtClean="0"/>
              <a:t> BBM.</a:t>
            </a:r>
          </a:p>
          <a:p>
            <a:r>
              <a:rPr lang="en-US" dirty="0" smtClean="0"/>
              <a:t>IV: 15 </a:t>
            </a:r>
            <a:r>
              <a:rPr lang="en-US" dirty="0" err="1" smtClean="0"/>
              <a:t>Okt</a:t>
            </a:r>
            <a:r>
              <a:rPr lang="en-US" dirty="0" smtClean="0"/>
              <a:t> : </a:t>
            </a:r>
            <a:r>
              <a:rPr lang="en-US" sz="1400" b="1" dirty="0" err="1" smtClean="0"/>
              <a:t>Paket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keempat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berkaitan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sistem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pengupahan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Kredit</a:t>
            </a:r>
            <a:r>
              <a:rPr lang="en-US" sz="1400" b="1" dirty="0" smtClean="0"/>
              <a:t> Usaha Rakyat (KUR)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kredit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</a:t>
            </a:r>
            <a:r>
              <a:rPr lang="en-US" sz="1400" b="1" dirty="0" err="1" smtClean="0"/>
              <a:t>ekspor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323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365125" y="653037"/>
            <a:ext cx="8229600" cy="579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Kerangka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Teori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: </a:t>
            </a:r>
            <a:br>
              <a:rPr lang="en-US" sz="3200" dirty="0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Factors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influencing exchange rates (via D&amp;S)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Market fundamentals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Current account balances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Real income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Real interest rates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Inflation rates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Consumer preferences for domestic or foreign products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Productivity changes affecting production costs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Profitability and riskiness of investments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9BD974-637C-DA4D-B772-64B7A468E3C2}" type="slidenum">
              <a:rPr lang="en-US" sz="1400">
                <a:solidFill>
                  <a:schemeClr val="accent1"/>
                </a:solidFill>
              </a:rPr>
              <a:pPr/>
              <a:t>8</a:t>
            </a:fld>
            <a:endParaRPr lang="en-US"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Times New Roman" charset="0"/>
                <a:ea typeface="+mj-ea"/>
                <a:cs typeface="+mj-cs"/>
              </a:rPr>
              <a:t>Factors influencing exchange rates</a:t>
            </a:r>
            <a:endParaRPr lang="en-US" sz="390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2232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Government Policy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Monetary policy and fiscal policy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Government trade policy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  <a:cs typeface="+mn-cs"/>
              </a:rPr>
              <a:t>Market expectations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News about future market fundamentals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latin typeface="Arial" charset="0"/>
                <a:ea typeface="+mn-ea"/>
              </a:rPr>
              <a:t>Speculative opinion about future exchange rates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F993BA-F737-4C4B-9A5A-89DA079E90F6}" type="slidenum">
              <a:rPr lang="en-US" sz="1400">
                <a:solidFill>
                  <a:schemeClr val="accent1"/>
                </a:solidFill>
              </a:rPr>
              <a:pPr/>
              <a:t>9</a:t>
            </a:fld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365125" y="227013"/>
            <a:ext cx="197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/>
              <a:t>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8487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902</TotalTime>
  <Words>1383</Words>
  <Application>Microsoft Macintosh PowerPoint</Application>
  <PresentationFormat>On-screen Show (4:3)</PresentationFormat>
  <Paragraphs>193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Expo</vt:lpstr>
      <vt:lpstr>Fluktuasi Nilai Tukar Rupiah: Penyebab, Dampak, dan Implikasi Kebijakan</vt:lpstr>
      <vt:lpstr>Outline</vt:lpstr>
      <vt:lpstr>Rangkuman Perkembangan  sd Agustus 2015</vt:lpstr>
      <vt:lpstr>Rangkuman Perkembangan  sd Agustus 2015</vt:lpstr>
      <vt:lpstr>Rangkuman Perkembangan  sd Agustus 2015</vt:lpstr>
      <vt:lpstr>Rangkuman Perkembangan  sd Agustus 2015</vt:lpstr>
      <vt:lpstr>PowerPoint Presentation</vt:lpstr>
      <vt:lpstr>Kerangka Teori:  Factors influencing exchange rates (via D&amp;S)</vt:lpstr>
      <vt:lpstr>Factors influencing exchange rates</vt:lpstr>
      <vt:lpstr>When are these factors important?</vt:lpstr>
      <vt:lpstr>When are these factors important?</vt:lpstr>
      <vt:lpstr>ISU-ISU UTAMA EKONOMI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Dominasi Kelompok kecil di Perbankan</vt:lpstr>
      <vt:lpstr>PowerPoint Presentation</vt:lpstr>
      <vt:lpstr>Foreign Reserves by Selected Countries </vt:lpstr>
      <vt:lpstr>PowerPoint Presentation</vt:lpstr>
      <vt:lpstr>Implikasi kebijakan:  Mengatur Permintaan dan Penawaran USD</vt:lpstr>
      <vt:lpstr>Implikasi Kebijakan:</vt:lpstr>
      <vt:lpstr>Implikasi Kebijakan</vt:lpstr>
      <vt:lpstr>Paket Kebijakan Ekonomi Pemerintah? Belum efektif, khususnya dalam jangka pendek, masih butuh waktu untuk pembuktian.</vt:lpstr>
      <vt:lpstr>PowerPoint Presentation</vt:lpstr>
      <vt:lpstr>SEKIAN,   Terima KASIH</vt:lpstr>
    </vt:vector>
  </TitlesOfParts>
  <Company>MET FEB UNPAD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Budiono Budiono</dc:creator>
  <cp:lastModifiedBy>Budiono Budiono</cp:lastModifiedBy>
  <cp:revision>70</cp:revision>
  <dcterms:created xsi:type="dcterms:W3CDTF">2015-10-19T16:02:46Z</dcterms:created>
  <dcterms:modified xsi:type="dcterms:W3CDTF">2015-10-20T23:04:42Z</dcterms:modified>
</cp:coreProperties>
</file>